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9144000" cy="5143500"/>
  <p:embeddedFontLst>
    <p:embeddedFont>
      <p:font typeface="Roboto"/>
      <p:regular r:id="rId25"/>
      <p:bold r:id="rId26"/>
      <p:italic r:id="rId27"/>
      <p:boldItalic r:id="rId28"/>
    </p:embeddedFont>
    <p:embeddedFont>
      <p:font typeface="Helvetica Neue"/>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italic.fntdata"/><Relationship Id="rId30" Type="http://schemas.openxmlformats.org/officeDocument/2006/relationships/font" Target="fonts/HelveticaNeue-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HelveticaNeue-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277275" y="549042"/>
            <a:ext cx="2974340" cy="42164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600" u="sng">
                <a:solidFill>
                  <a:srgbClr val="06376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body"/>
          </p:nvPr>
        </p:nvSpPr>
        <p:spPr>
          <a:xfrm>
            <a:off x="262286" y="1190081"/>
            <a:ext cx="6995795" cy="30429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1" i="0" sz="1800">
                <a:solidFill>
                  <a:srgbClr val="3C78D8"/>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 name="Google Shape;15;p2"/>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18" name="Shape 18"/>
        <p:cNvGrpSpPr/>
        <p:nvPr/>
      </p:nvGrpSpPr>
      <p:grpSpPr>
        <a:xfrm>
          <a:off x="0" y="0"/>
          <a:ext cx="0" cy="0"/>
          <a:chOff x="0" y="0"/>
          <a:chExt cx="0" cy="0"/>
        </a:xfrm>
      </p:grpSpPr>
      <p:sp>
        <p:nvSpPr>
          <p:cNvPr id="19" name="Google Shape;19;p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2" name="Shape 22"/>
        <p:cNvGrpSpPr/>
        <p:nvPr/>
      </p:nvGrpSpPr>
      <p:grpSpPr>
        <a:xfrm>
          <a:off x="0" y="0"/>
          <a:ext cx="0" cy="0"/>
          <a:chOff x="0" y="0"/>
          <a:chExt cx="0" cy="0"/>
        </a:xfrm>
      </p:grpSpPr>
      <p:sp>
        <p:nvSpPr>
          <p:cNvPr id="23" name="Google Shape;23;p4"/>
          <p:cNvSpPr txBox="1"/>
          <p:nvPr>
            <p:ph type="ctrTitle"/>
          </p:nvPr>
        </p:nvSpPr>
        <p:spPr>
          <a:xfrm>
            <a:off x="685800" y="1594485"/>
            <a:ext cx="7772400" cy="10801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5"/>
          <p:cNvSpPr txBox="1"/>
          <p:nvPr>
            <p:ph type="title"/>
          </p:nvPr>
        </p:nvSpPr>
        <p:spPr>
          <a:xfrm>
            <a:off x="277275" y="549042"/>
            <a:ext cx="2974340" cy="42164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600" u="sng">
                <a:solidFill>
                  <a:srgbClr val="06376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5"/>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5"/>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5"/>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5" name="Shape 35"/>
        <p:cNvGrpSpPr/>
        <p:nvPr/>
      </p:nvGrpSpPr>
      <p:grpSpPr>
        <a:xfrm>
          <a:off x="0" y="0"/>
          <a:ext cx="0" cy="0"/>
          <a:chOff x="0" y="0"/>
          <a:chExt cx="0" cy="0"/>
        </a:xfrm>
      </p:grpSpPr>
      <p:sp>
        <p:nvSpPr>
          <p:cNvPr id="36" name="Google Shape;36;p6"/>
          <p:cNvSpPr txBox="1"/>
          <p:nvPr>
            <p:ph type="title"/>
          </p:nvPr>
        </p:nvSpPr>
        <p:spPr>
          <a:xfrm>
            <a:off x="277275" y="549042"/>
            <a:ext cx="2974340" cy="42164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600" u="sng">
                <a:solidFill>
                  <a:srgbClr val="06376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8.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0"/>
            <a:ext cx="9143999" cy="5143499"/>
          </a:xfrm>
          <a:prstGeom prst="rect">
            <a:avLst/>
          </a:prstGeom>
          <a:noFill/>
          <a:ln>
            <a:noFill/>
          </a:ln>
        </p:spPr>
      </p:pic>
      <p:sp>
        <p:nvSpPr>
          <p:cNvPr id="7" name="Google Shape;7;p1"/>
          <p:cNvSpPr txBox="1"/>
          <p:nvPr>
            <p:ph type="title"/>
          </p:nvPr>
        </p:nvSpPr>
        <p:spPr>
          <a:xfrm>
            <a:off x="277275" y="549042"/>
            <a:ext cx="2974340" cy="42164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2600" u="sng" cap="none" strike="noStrike">
                <a:solidFill>
                  <a:srgbClr val="06376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262286" y="1190081"/>
            <a:ext cx="6995795" cy="304292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1" i="0" sz="1800" u="none" cap="none" strike="noStrike">
                <a:solidFill>
                  <a:srgbClr val="3C78D8"/>
                </a:solidFill>
                <a:latin typeface="Arial"/>
                <a:ea typeface="Arial"/>
                <a:cs typeface="Arial"/>
                <a:sym typeface="Arial"/>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1"/>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defRPr>
            </a:lvl1pPr>
            <a:lvl2pPr indent="0" lvl="1" marL="0" marR="0" rtl="0" algn="r">
              <a:spcBef>
                <a:spcPts val="0"/>
              </a:spcBef>
              <a:buNone/>
              <a:defRPr b="0" i="0" sz="1800" u="none" cap="none" strike="noStrike">
                <a:solidFill>
                  <a:srgbClr val="888888"/>
                </a:solidFill>
              </a:defRPr>
            </a:lvl2pPr>
            <a:lvl3pPr indent="0" lvl="2" marL="0" marR="0" rtl="0" algn="r">
              <a:spcBef>
                <a:spcPts val="0"/>
              </a:spcBef>
              <a:buNone/>
              <a:defRPr b="0" i="0" sz="1800" u="none" cap="none" strike="noStrike">
                <a:solidFill>
                  <a:srgbClr val="888888"/>
                </a:solidFill>
              </a:defRPr>
            </a:lvl3pPr>
            <a:lvl4pPr indent="0" lvl="3" marL="0" marR="0" rtl="0" algn="r">
              <a:spcBef>
                <a:spcPts val="0"/>
              </a:spcBef>
              <a:buNone/>
              <a:defRPr b="0" i="0" sz="1800" u="none" cap="none" strike="noStrike">
                <a:solidFill>
                  <a:srgbClr val="888888"/>
                </a:solidFill>
              </a:defRPr>
            </a:lvl4pPr>
            <a:lvl5pPr indent="0" lvl="4" marL="0" marR="0" rtl="0" algn="r">
              <a:spcBef>
                <a:spcPts val="0"/>
              </a:spcBef>
              <a:buNone/>
              <a:defRPr b="0" i="0" sz="1800" u="none" cap="none" strike="noStrike">
                <a:solidFill>
                  <a:srgbClr val="888888"/>
                </a:solidFill>
              </a:defRPr>
            </a:lvl5pPr>
            <a:lvl6pPr indent="0" lvl="5" marL="0" marR="0" rtl="0" algn="r">
              <a:spcBef>
                <a:spcPts val="0"/>
              </a:spcBef>
              <a:buNone/>
              <a:defRPr b="0" i="0" sz="1800" u="none" cap="none" strike="noStrike">
                <a:solidFill>
                  <a:srgbClr val="888888"/>
                </a:solidFill>
              </a:defRPr>
            </a:lvl6pPr>
            <a:lvl7pPr indent="0" lvl="6" marL="0" marR="0" rtl="0" algn="r">
              <a:spcBef>
                <a:spcPts val="0"/>
              </a:spcBef>
              <a:buNone/>
              <a:defRPr b="0" i="0" sz="1800" u="none" cap="none" strike="noStrike">
                <a:solidFill>
                  <a:srgbClr val="888888"/>
                </a:solidFill>
              </a:defRPr>
            </a:lvl7pPr>
            <a:lvl8pPr indent="0" lvl="7" marL="0" marR="0" rtl="0" algn="r">
              <a:spcBef>
                <a:spcPts val="0"/>
              </a:spcBef>
              <a:buNone/>
              <a:defRPr b="0" i="0" sz="1800" u="none" cap="none" strike="noStrike">
                <a:solidFill>
                  <a:srgbClr val="888888"/>
                </a:solidFill>
              </a:defRPr>
            </a:lvl8pPr>
            <a:lvl9pPr indent="0" lvl="8" marL="0" marR="0" rtl="0" algn="r">
              <a:spcBef>
                <a:spcPts val="0"/>
              </a:spcBef>
              <a:buNone/>
              <a:defRPr b="0" i="0" sz="1800" u="none" cap="none" strike="noStrike">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6.png"/><Relationship Id="rId9" Type="http://schemas.openxmlformats.org/officeDocument/2006/relationships/image" Target="../media/image33.jpg"/><Relationship Id="rId5" Type="http://schemas.openxmlformats.org/officeDocument/2006/relationships/image" Target="../media/image11.png"/><Relationship Id="rId6" Type="http://schemas.openxmlformats.org/officeDocument/2006/relationships/image" Target="../media/image1.png"/><Relationship Id="rId7" Type="http://schemas.openxmlformats.org/officeDocument/2006/relationships/image" Target="../media/image7.png"/><Relationship Id="rId8"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6.jpg"/><Relationship Id="rId4" Type="http://schemas.openxmlformats.org/officeDocument/2006/relationships/image" Target="../media/image10.png"/><Relationship Id="rId9" Type="http://schemas.openxmlformats.org/officeDocument/2006/relationships/image" Target="../media/image43.jpg"/><Relationship Id="rId5" Type="http://schemas.openxmlformats.org/officeDocument/2006/relationships/image" Target="../media/image26.png"/><Relationship Id="rId6" Type="http://schemas.openxmlformats.org/officeDocument/2006/relationships/image" Target="../media/image11.png"/><Relationship Id="rId7" Type="http://schemas.openxmlformats.org/officeDocument/2006/relationships/image" Target="../media/image1.png"/><Relationship Id="rId8"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0.png"/><Relationship Id="rId10" Type="http://schemas.openxmlformats.org/officeDocument/2006/relationships/image" Target="../media/image31.jpg"/><Relationship Id="rId9" Type="http://schemas.openxmlformats.org/officeDocument/2006/relationships/image" Target="../media/image32.jpg"/><Relationship Id="rId5" Type="http://schemas.openxmlformats.org/officeDocument/2006/relationships/image" Target="../media/image26.png"/><Relationship Id="rId6" Type="http://schemas.openxmlformats.org/officeDocument/2006/relationships/image" Target="../media/image11.png"/><Relationship Id="rId7" Type="http://schemas.openxmlformats.org/officeDocument/2006/relationships/image" Target="../media/image1.png"/><Relationship Id="rId8"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8.jpg"/><Relationship Id="rId4" Type="http://schemas.openxmlformats.org/officeDocument/2006/relationships/image" Target="../media/image14.png"/><Relationship Id="rId10" Type="http://schemas.openxmlformats.org/officeDocument/2006/relationships/image" Target="../media/image40.jpg"/><Relationship Id="rId9"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44.png"/><Relationship Id="rId7" Type="http://schemas.openxmlformats.org/officeDocument/2006/relationships/image" Target="../media/image9.png"/><Relationship Id="rId8"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0.png"/><Relationship Id="rId11" Type="http://schemas.openxmlformats.org/officeDocument/2006/relationships/image" Target="../media/image13.png"/><Relationship Id="rId10" Type="http://schemas.openxmlformats.org/officeDocument/2006/relationships/image" Target="../media/image4.jpg"/><Relationship Id="rId9" Type="http://schemas.openxmlformats.org/officeDocument/2006/relationships/image" Target="../media/image29.jpg"/><Relationship Id="rId5" Type="http://schemas.openxmlformats.org/officeDocument/2006/relationships/image" Target="../media/image26.png"/><Relationship Id="rId6" Type="http://schemas.openxmlformats.org/officeDocument/2006/relationships/image" Target="../media/image11.png"/><Relationship Id="rId7" Type="http://schemas.openxmlformats.org/officeDocument/2006/relationships/image" Target="../media/image1.pn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44.png"/><Relationship Id="rId6" Type="http://schemas.openxmlformats.org/officeDocument/2006/relationships/image" Target="../media/image9.png"/><Relationship Id="rId7" Type="http://schemas.openxmlformats.org/officeDocument/2006/relationships/image" Target="../media/image5.png"/><Relationship Id="rId8"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21.jpg"/><Relationship Id="rId5" Type="http://schemas.openxmlformats.org/officeDocument/2006/relationships/image" Target="../media/image44.png"/><Relationship Id="rId6" Type="http://schemas.openxmlformats.org/officeDocument/2006/relationships/image" Target="../media/image9.png"/><Relationship Id="rId7" Type="http://schemas.openxmlformats.org/officeDocument/2006/relationships/image" Target="../media/image5.png"/><Relationship Id="rId8"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26.png"/><Relationship Id="rId9" Type="http://schemas.openxmlformats.org/officeDocument/2006/relationships/image" Target="../media/image30.png"/><Relationship Id="rId5" Type="http://schemas.openxmlformats.org/officeDocument/2006/relationships/image" Target="../media/image11.png"/><Relationship Id="rId6" Type="http://schemas.openxmlformats.org/officeDocument/2006/relationships/image" Target="../media/image1.png"/><Relationship Id="rId7" Type="http://schemas.openxmlformats.org/officeDocument/2006/relationships/image" Target="../media/image7.png"/><Relationship Id="rId8"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27.png"/><Relationship Id="rId5" Type="http://schemas.openxmlformats.org/officeDocument/2006/relationships/image" Target="../media/image44.png"/><Relationship Id="rId6" Type="http://schemas.openxmlformats.org/officeDocument/2006/relationships/image" Target="../media/image9.png"/><Relationship Id="rId7" Type="http://schemas.openxmlformats.org/officeDocument/2006/relationships/image" Target="../media/image5.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 name="Shape 43"/>
        <p:cNvGrpSpPr/>
        <p:nvPr/>
      </p:nvGrpSpPr>
      <p:grpSpPr>
        <a:xfrm>
          <a:off x="0" y="0"/>
          <a:ext cx="0" cy="0"/>
          <a:chOff x="0" y="0"/>
          <a:chExt cx="0" cy="0"/>
        </a:xfrm>
      </p:grpSpPr>
      <p:pic>
        <p:nvPicPr>
          <p:cNvPr id="44" name="Google Shape;44;p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5" name="Google Shape;45;p7"/>
          <p:cNvSpPr txBox="1"/>
          <p:nvPr>
            <p:ph type="title"/>
          </p:nvPr>
        </p:nvSpPr>
        <p:spPr>
          <a:xfrm>
            <a:off x="583025" y="327625"/>
            <a:ext cx="7844700" cy="351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2200" u="none">
                <a:solidFill>
                  <a:srgbClr val="FFFFFF"/>
                </a:solidFill>
                <a:latin typeface="Arial"/>
                <a:ea typeface="Arial"/>
                <a:cs typeface="Arial"/>
                <a:sym typeface="Arial"/>
              </a:rPr>
              <a:t>S</a:t>
            </a:r>
            <a:r>
              <a:rPr b="0" lang="en-US" sz="2000" u="none">
                <a:solidFill>
                  <a:srgbClr val="FFFFFF"/>
                </a:solidFill>
                <a:latin typeface="Arial"/>
                <a:ea typeface="Arial"/>
                <a:cs typeface="Arial"/>
                <a:sym typeface="Arial"/>
              </a:rPr>
              <a:t>HRI G. S. INSTITUTE OF TECHNOLOGY &amp; SCIENCE, INDORE</a:t>
            </a:r>
            <a:endParaRPr sz="2000">
              <a:latin typeface="Arial"/>
              <a:ea typeface="Arial"/>
              <a:cs typeface="Arial"/>
              <a:sym typeface="Arial"/>
            </a:endParaRPr>
          </a:p>
        </p:txBody>
      </p:sp>
      <p:sp>
        <p:nvSpPr>
          <p:cNvPr id="46" name="Google Shape;46;p7"/>
          <p:cNvSpPr txBox="1"/>
          <p:nvPr/>
        </p:nvSpPr>
        <p:spPr>
          <a:xfrm>
            <a:off x="1465675" y="918112"/>
            <a:ext cx="526478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DEPARTMENT OF INFORMATION TECHNOLOGY</a:t>
            </a:r>
            <a:endParaRPr b="0" i="0" sz="1800" u="none" cap="none" strike="noStrike">
              <a:latin typeface="Arial"/>
              <a:ea typeface="Arial"/>
              <a:cs typeface="Arial"/>
              <a:sym typeface="Arial"/>
            </a:endParaRPr>
          </a:p>
        </p:txBody>
      </p:sp>
      <p:pic>
        <p:nvPicPr>
          <p:cNvPr id="47" name="Google Shape;47;p7"/>
          <p:cNvPicPr preferRelativeResize="0"/>
          <p:nvPr/>
        </p:nvPicPr>
        <p:blipFill rotWithShape="1">
          <a:blip r:embed="rId4">
            <a:alphaModFix/>
          </a:blip>
          <a:srcRect b="0" l="0" r="0" t="0"/>
          <a:stretch/>
        </p:blipFill>
        <p:spPr>
          <a:xfrm>
            <a:off x="3296748" y="1328250"/>
            <a:ext cx="1866424" cy="1413524"/>
          </a:xfrm>
          <a:prstGeom prst="rect">
            <a:avLst/>
          </a:prstGeom>
          <a:noFill/>
          <a:ln>
            <a:noFill/>
          </a:ln>
        </p:spPr>
      </p:pic>
      <p:sp>
        <p:nvSpPr>
          <p:cNvPr id="48" name="Google Shape;48;p7"/>
          <p:cNvSpPr txBox="1"/>
          <p:nvPr/>
        </p:nvSpPr>
        <p:spPr>
          <a:xfrm>
            <a:off x="993350" y="2865387"/>
            <a:ext cx="4450800" cy="756300"/>
          </a:xfrm>
          <a:prstGeom prst="rect">
            <a:avLst/>
          </a:prstGeom>
          <a:noFill/>
          <a:ln>
            <a:noFill/>
          </a:ln>
        </p:spPr>
        <p:txBody>
          <a:bodyPr anchorCtr="0" anchor="t" bIns="0" lIns="0" spcFirstLastPara="1" rIns="0" wrap="square" tIns="12700">
            <a:spAutoFit/>
          </a:bodyPr>
          <a:lstStyle/>
          <a:p>
            <a:pPr indent="0" lvl="0" marL="1357630" marR="0" rtl="0" algn="l">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WEB ENGINEERING IT38504</a:t>
            </a:r>
            <a:endParaRPr b="0" i="0" sz="1800" u="none" cap="none" strike="noStrike">
              <a:latin typeface="Arial"/>
              <a:ea typeface="Arial"/>
              <a:cs typeface="Arial"/>
              <a:sym typeface="Arial"/>
            </a:endParaRPr>
          </a:p>
          <a:p>
            <a:pPr indent="0" lvl="0" marL="12700" marR="0" rtl="0" algn="l">
              <a:lnSpc>
                <a:spcPct val="100000"/>
              </a:lnSpc>
              <a:spcBef>
                <a:spcPts val="1475"/>
              </a:spcBef>
              <a:spcAft>
                <a:spcPts val="0"/>
              </a:spcAft>
              <a:buNone/>
            </a:pPr>
            <a:r>
              <a:rPr b="0" i="0" lang="en-US" sz="1800" u="none" cap="none" strike="noStrike">
                <a:solidFill>
                  <a:srgbClr val="FFFFFF"/>
                </a:solidFill>
                <a:latin typeface="Arial"/>
                <a:ea typeface="Arial"/>
                <a:cs typeface="Arial"/>
                <a:sym typeface="Arial"/>
              </a:rPr>
              <a:t>SUBMITTED BY:</a:t>
            </a:r>
            <a:endParaRPr b="0" i="0" sz="1800" u="none" cap="none" strike="noStrike">
              <a:latin typeface="Arial"/>
              <a:ea typeface="Arial"/>
              <a:cs typeface="Arial"/>
              <a:sym typeface="Arial"/>
            </a:endParaRPr>
          </a:p>
        </p:txBody>
      </p:sp>
      <p:sp>
        <p:nvSpPr>
          <p:cNvPr id="49" name="Google Shape;49;p7"/>
          <p:cNvSpPr txBox="1"/>
          <p:nvPr/>
        </p:nvSpPr>
        <p:spPr>
          <a:xfrm>
            <a:off x="993350" y="3875725"/>
            <a:ext cx="1866300" cy="567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RIYA HABLANI  0801IT211076</a:t>
            </a:r>
            <a:endParaRPr b="0" i="0" sz="1800" u="none" cap="none" strike="noStrike">
              <a:latin typeface="Arial"/>
              <a:ea typeface="Arial"/>
              <a:cs typeface="Arial"/>
              <a:sym typeface="Arial"/>
            </a:endParaRPr>
          </a:p>
        </p:txBody>
      </p:sp>
      <p:sp>
        <p:nvSpPr>
          <p:cNvPr id="50" name="Google Shape;50;p7"/>
          <p:cNvSpPr txBox="1"/>
          <p:nvPr/>
        </p:nvSpPr>
        <p:spPr>
          <a:xfrm>
            <a:off x="5718500" y="3327650"/>
            <a:ext cx="19341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SUBMITTED TO:</a:t>
            </a:r>
            <a:endParaRPr b="0" i="0" sz="1800" u="none" cap="none" strike="noStrike">
              <a:latin typeface="Arial"/>
              <a:ea typeface="Arial"/>
              <a:cs typeface="Arial"/>
              <a:sym typeface="Arial"/>
            </a:endParaRPr>
          </a:p>
        </p:txBody>
      </p:sp>
      <p:sp>
        <p:nvSpPr>
          <p:cNvPr id="51" name="Google Shape;51;p7"/>
          <p:cNvSpPr txBox="1"/>
          <p:nvPr/>
        </p:nvSpPr>
        <p:spPr>
          <a:xfrm>
            <a:off x="5718500" y="3821475"/>
            <a:ext cx="29595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FFFFFF"/>
                </a:solidFill>
              </a:rPr>
              <a:t>Dr. Lalit Purohit Sir</a:t>
            </a:r>
            <a:endParaRPr sz="1800">
              <a:solidFill>
                <a:srgbClr val="FFFFFF"/>
              </a:solidFill>
            </a:endParaRPr>
          </a:p>
          <a:p>
            <a:pPr indent="0" lvl="0" marL="12700" marR="0" rtl="0" algn="l">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Mr. UPENDRA SINGH SIR</a:t>
            </a:r>
            <a:endParaRPr b="0" i="0" sz="1800" u="none" cap="none"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9" name="Shape 169"/>
        <p:cNvGrpSpPr/>
        <p:nvPr/>
      </p:nvGrpSpPr>
      <p:grpSpPr>
        <a:xfrm>
          <a:off x="0" y="0"/>
          <a:ext cx="0" cy="0"/>
          <a:chOff x="0" y="0"/>
          <a:chExt cx="0" cy="0"/>
        </a:xfrm>
      </p:grpSpPr>
      <p:pic>
        <p:nvPicPr>
          <p:cNvPr id="170" name="Google Shape;170;p16"/>
          <p:cNvPicPr preferRelativeResize="0"/>
          <p:nvPr/>
        </p:nvPicPr>
        <p:blipFill rotWithShape="1">
          <a:blip r:embed="rId3">
            <a:alphaModFix/>
          </a:blip>
          <a:srcRect b="0" l="0" r="0" t="0"/>
          <a:stretch/>
        </p:blipFill>
        <p:spPr>
          <a:xfrm>
            <a:off x="0" y="0"/>
            <a:ext cx="9143999" cy="5143499"/>
          </a:xfrm>
          <a:prstGeom prst="rect">
            <a:avLst/>
          </a:prstGeom>
          <a:noFill/>
          <a:ln>
            <a:noFill/>
          </a:ln>
        </p:spPr>
      </p:pic>
      <p:sp>
        <p:nvSpPr>
          <p:cNvPr id="171" name="Google Shape;171;p16"/>
          <p:cNvSpPr txBox="1"/>
          <p:nvPr>
            <p:ph type="title"/>
          </p:nvPr>
        </p:nvSpPr>
        <p:spPr>
          <a:xfrm>
            <a:off x="384785" y="472138"/>
            <a:ext cx="5516880" cy="6654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4200" u="sng">
                <a:solidFill>
                  <a:srgbClr val="EBEBEB"/>
                </a:solidFill>
                <a:latin typeface="Helvetica Neue"/>
                <a:ea typeface="Helvetica Neue"/>
                <a:cs typeface="Helvetica Neue"/>
                <a:sym typeface="Helvetica Neue"/>
              </a:rPr>
              <a:t>PACKAGE MANAGER</a:t>
            </a:r>
            <a:endParaRPr sz="4200">
              <a:latin typeface="Helvetica Neue"/>
              <a:ea typeface="Helvetica Neue"/>
              <a:cs typeface="Helvetica Neue"/>
              <a:sym typeface="Helvetica Neue"/>
            </a:endParaRPr>
          </a:p>
        </p:txBody>
      </p:sp>
      <p:sp>
        <p:nvSpPr>
          <p:cNvPr id="172" name="Google Shape;172;p16"/>
          <p:cNvSpPr txBox="1"/>
          <p:nvPr/>
        </p:nvSpPr>
        <p:spPr>
          <a:xfrm>
            <a:off x="384774" y="1202906"/>
            <a:ext cx="7938134" cy="37439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FFFFFF"/>
                </a:solidFill>
                <a:latin typeface="Trebuchet MS"/>
                <a:ea typeface="Trebuchet MS"/>
                <a:cs typeface="Trebuchet MS"/>
                <a:sym typeface="Trebuchet MS"/>
              </a:rPr>
              <a:t>NPM (Node Package Manager):</a:t>
            </a:r>
            <a:endParaRPr sz="1800">
              <a:latin typeface="Trebuchet MS"/>
              <a:ea typeface="Trebuchet MS"/>
              <a:cs typeface="Trebuchet MS"/>
              <a:sym typeface="Trebuchet MS"/>
            </a:endParaRPr>
          </a:p>
          <a:p>
            <a:pPr indent="0" lvl="0" marL="662305" marR="0" rtl="0" algn="l">
              <a:lnSpc>
                <a:spcPct val="100000"/>
              </a:lnSpc>
              <a:spcBef>
                <a:spcPts val="100"/>
              </a:spcBef>
              <a:spcAft>
                <a:spcPts val="0"/>
              </a:spcAft>
              <a:buNone/>
            </a:pPr>
            <a:r>
              <a:rPr lang="en-US" sz="1800">
                <a:solidFill>
                  <a:srgbClr val="FFFFFF"/>
                </a:solidFill>
                <a:latin typeface="Lucida Sans"/>
                <a:ea typeface="Lucida Sans"/>
                <a:cs typeface="Lucida Sans"/>
                <a:sym typeface="Lucida Sans"/>
              </a:rPr>
              <a:t>*Original JavaScript package manager.</a:t>
            </a:r>
            <a:endParaRPr sz="1800">
              <a:latin typeface="Lucida Sans"/>
              <a:ea typeface="Lucida Sans"/>
              <a:cs typeface="Lucida Sans"/>
              <a:sym typeface="Lucida Sans"/>
            </a:endParaRPr>
          </a:p>
          <a:p>
            <a:pPr indent="0" lvl="0" marL="662305" marR="0" rtl="0" algn="l">
              <a:lnSpc>
                <a:spcPct val="100000"/>
              </a:lnSpc>
              <a:spcBef>
                <a:spcPts val="100"/>
              </a:spcBef>
              <a:spcAft>
                <a:spcPts val="0"/>
              </a:spcAft>
              <a:buNone/>
            </a:pPr>
            <a:r>
              <a:rPr lang="en-US" sz="1800">
                <a:solidFill>
                  <a:srgbClr val="FFFFFF"/>
                </a:solidFill>
                <a:latin typeface="Lucida Sans"/>
                <a:ea typeface="Lucida Sans"/>
                <a:cs typeface="Lucida Sans"/>
                <a:sym typeface="Lucida Sans"/>
              </a:rPr>
              <a:t>*Comes bundled with Node.js installation.</a:t>
            </a:r>
            <a:endParaRPr sz="1800">
              <a:latin typeface="Lucida Sans"/>
              <a:ea typeface="Lucida Sans"/>
              <a:cs typeface="Lucida Sans"/>
              <a:sym typeface="Lucida Sans"/>
            </a:endParaRPr>
          </a:p>
          <a:p>
            <a:pPr indent="0" lvl="0" marL="662305" marR="0" rtl="0" algn="l">
              <a:lnSpc>
                <a:spcPct val="100000"/>
              </a:lnSpc>
              <a:spcBef>
                <a:spcPts val="100"/>
              </a:spcBef>
              <a:spcAft>
                <a:spcPts val="0"/>
              </a:spcAft>
              <a:buNone/>
            </a:pPr>
            <a:r>
              <a:rPr lang="en-US" sz="1800">
                <a:solidFill>
                  <a:srgbClr val="FFFFFF"/>
                </a:solidFill>
                <a:latin typeface="Lucida Sans"/>
                <a:ea typeface="Lucida Sans"/>
                <a:cs typeface="Lucida Sans"/>
                <a:sym typeface="Lucida Sans"/>
              </a:rPr>
              <a:t>*Widely used for managing project dependencies.</a:t>
            </a:r>
            <a:endParaRPr sz="1800">
              <a:latin typeface="Lucida Sans"/>
              <a:ea typeface="Lucida Sans"/>
              <a:cs typeface="Lucida Sans"/>
              <a:sym typeface="Lucida Sans"/>
            </a:endParaRPr>
          </a:p>
          <a:p>
            <a:pPr indent="-72389" lvl="0" marL="734695" marR="4010025" rtl="0" algn="l">
              <a:lnSpc>
                <a:spcPct val="104600"/>
              </a:lnSpc>
              <a:spcBef>
                <a:spcPts val="0"/>
              </a:spcBef>
              <a:spcAft>
                <a:spcPts val="0"/>
              </a:spcAft>
              <a:buNone/>
            </a:pPr>
            <a:r>
              <a:rPr lang="en-US" sz="1800">
                <a:solidFill>
                  <a:srgbClr val="FFFFFF"/>
                </a:solidFill>
                <a:latin typeface="Lucida Sans"/>
                <a:ea typeface="Lucida Sans"/>
                <a:cs typeface="Lucida Sans"/>
                <a:sym typeface="Lucida Sans"/>
              </a:rPr>
              <a:t>*Single registry for packages.  npm install</a:t>
            </a:r>
            <a:endParaRPr sz="1800">
              <a:latin typeface="Lucida Sans"/>
              <a:ea typeface="Lucida Sans"/>
              <a:cs typeface="Lucida Sans"/>
              <a:sym typeface="Lucida Sans"/>
            </a:endParaRPr>
          </a:p>
          <a:p>
            <a:pPr indent="0" lvl="0" marL="0" marR="0" rtl="0" algn="l">
              <a:lnSpc>
                <a:spcPct val="100000"/>
              </a:lnSpc>
              <a:spcBef>
                <a:spcPts val="55"/>
              </a:spcBef>
              <a:spcAft>
                <a:spcPts val="0"/>
              </a:spcAft>
              <a:buNone/>
            </a:pPr>
            <a:r>
              <a:t/>
            </a:r>
            <a:endParaRPr sz="1500">
              <a:latin typeface="Lucida Sans"/>
              <a:ea typeface="Lucida Sans"/>
              <a:cs typeface="Lucida Sans"/>
              <a:sym typeface="Lucida Sans"/>
            </a:endParaRPr>
          </a:p>
          <a:p>
            <a:pPr indent="0" lvl="0" marL="12700" marR="0" rtl="0" algn="l">
              <a:lnSpc>
                <a:spcPct val="100000"/>
              </a:lnSpc>
              <a:spcBef>
                <a:spcPts val="0"/>
              </a:spcBef>
              <a:spcAft>
                <a:spcPts val="0"/>
              </a:spcAft>
              <a:buNone/>
            </a:pPr>
            <a:r>
              <a:rPr b="1" lang="en-US" sz="1800">
                <a:solidFill>
                  <a:srgbClr val="FFFFFF"/>
                </a:solidFill>
                <a:latin typeface="Trebuchet MS"/>
                <a:ea typeface="Trebuchet MS"/>
                <a:cs typeface="Trebuchet MS"/>
                <a:sym typeface="Trebuchet MS"/>
              </a:rPr>
              <a:t>Yarn: </a:t>
            </a:r>
            <a:r>
              <a:rPr lang="en-US" sz="1800">
                <a:solidFill>
                  <a:srgbClr val="FFFFFF"/>
                </a:solidFill>
                <a:latin typeface="Lucida Sans"/>
                <a:ea typeface="Lucida Sans"/>
                <a:cs typeface="Lucida Sans"/>
                <a:sym typeface="Lucida Sans"/>
              </a:rPr>
              <a:t>*Introduced as an alternative to npm.</a:t>
            </a:r>
            <a:endParaRPr sz="1800">
              <a:latin typeface="Lucida Sans"/>
              <a:ea typeface="Lucida Sans"/>
              <a:cs typeface="Lucida Sans"/>
              <a:sym typeface="Lucida Sans"/>
            </a:endParaRPr>
          </a:p>
          <a:p>
            <a:pPr indent="0" lvl="0" marL="662305" marR="0" rtl="0" algn="l">
              <a:lnSpc>
                <a:spcPct val="100000"/>
              </a:lnSpc>
              <a:spcBef>
                <a:spcPts val="100"/>
              </a:spcBef>
              <a:spcAft>
                <a:spcPts val="0"/>
              </a:spcAft>
              <a:buNone/>
            </a:pPr>
            <a:r>
              <a:rPr lang="en-US" sz="1800">
                <a:solidFill>
                  <a:srgbClr val="FFFFFF"/>
                </a:solidFill>
                <a:latin typeface="Lucida Sans"/>
                <a:ea typeface="Lucida Sans"/>
                <a:cs typeface="Lucida Sans"/>
                <a:sym typeface="Lucida Sans"/>
              </a:rPr>
              <a:t>*Focuses on speed, reliability, and security.</a:t>
            </a:r>
            <a:endParaRPr sz="1800">
              <a:latin typeface="Lucida Sans"/>
              <a:ea typeface="Lucida Sans"/>
              <a:cs typeface="Lucida Sans"/>
              <a:sym typeface="Lucida Sans"/>
            </a:endParaRPr>
          </a:p>
          <a:p>
            <a:pPr indent="0" lvl="0" marL="662305" marR="0" rtl="0" algn="l">
              <a:lnSpc>
                <a:spcPct val="100000"/>
              </a:lnSpc>
              <a:spcBef>
                <a:spcPts val="100"/>
              </a:spcBef>
              <a:spcAft>
                <a:spcPts val="0"/>
              </a:spcAft>
              <a:buNone/>
            </a:pPr>
            <a:r>
              <a:rPr lang="en-US" sz="1800">
                <a:solidFill>
                  <a:srgbClr val="FFFFFF"/>
                </a:solidFill>
                <a:latin typeface="Lucida Sans"/>
                <a:ea typeface="Lucida Sans"/>
                <a:cs typeface="Lucida Sans"/>
                <a:sym typeface="Lucida Sans"/>
              </a:rPr>
              <a:t>*Uses a lock file for deterministic dependency resolution.</a:t>
            </a:r>
            <a:endParaRPr sz="1800">
              <a:latin typeface="Lucida Sans"/>
              <a:ea typeface="Lucida Sans"/>
              <a:cs typeface="Lucida Sans"/>
              <a:sym typeface="Lucida Sans"/>
            </a:endParaRPr>
          </a:p>
          <a:p>
            <a:pPr indent="0" lvl="0" marL="662305" marR="0" rtl="0" algn="l">
              <a:lnSpc>
                <a:spcPct val="100000"/>
              </a:lnSpc>
              <a:spcBef>
                <a:spcPts val="100"/>
              </a:spcBef>
              <a:spcAft>
                <a:spcPts val="0"/>
              </a:spcAft>
              <a:buNone/>
            </a:pPr>
            <a:r>
              <a:rPr lang="en-US" sz="1800">
                <a:solidFill>
                  <a:srgbClr val="FFFFFF"/>
                </a:solidFill>
                <a:latin typeface="Lucida Sans"/>
                <a:ea typeface="Lucida Sans"/>
                <a:cs typeface="Lucida Sans"/>
                <a:sym typeface="Lucida Sans"/>
              </a:rPr>
              <a:t>*Offline mode for faster installations.</a:t>
            </a:r>
            <a:endParaRPr sz="1800">
              <a:latin typeface="Lucida Sans"/>
              <a:ea typeface="Lucida Sans"/>
              <a:cs typeface="Lucida Sans"/>
              <a:sym typeface="Lucida Sans"/>
            </a:endParaRPr>
          </a:p>
          <a:p>
            <a:pPr indent="-72389" lvl="0" marL="734695" marR="5080" rtl="0" algn="l">
              <a:lnSpc>
                <a:spcPct val="104600"/>
              </a:lnSpc>
              <a:spcBef>
                <a:spcPts val="0"/>
              </a:spcBef>
              <a:spcAft>
                <a:spcPts val="0"/>
              </a:spcAft>
              <a:buNone/>
            </a:pPr>
            <a:r>
              <a:rPr lang="en-US" sz="1800">
                <a:solidFill>
                  <a:srgbClr val="FFFFFF"/>
                </a:solidFill>
                <a:latin typeface="Lucida Sans"/>
                <a:ea typeface="Lucida Sans"/>
                <a:cs typeface="Lucida Sans"/>
                <a:sym typeface="Lucida Sans"/>
              </a:rPr>
              <a:t>*Work in greater than 5 version,take more storage,fast,consistent  yarn add</a:t>
            </a:r>
            <a:endParaRPr sz="1800">
              <a:latin typeface="Lucida Sans"/>
              <a:ea typeface="Lucida Sans"/>
              <a:cs typeface="Lucida Sans"/>
              <a:sym typeface="Lucid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grpSp>
        <p:nvGrpSpPr>
          <p:cNvPr id="177" name="Google Shape;177;p17"/>
          <p:cNvGrpSpPr/>
          <p:nvPr/>
        </p:nvGrpSpPr>
        <p:grpSpPr>
          <a:xfrm>
            <a:off x="0" y="2002320"/>
            <a:ext cx="3027598" cy="3141178"/>
            <a:chOff x="0" y="2002320"/>
            <a:chExt cx="3027598" cy="3141178"/>
          </a:xfrm>
        </p:grpSpPr>
        <p:pic>
          <p:nvPicPr>
            <p:cNvPr id="178" name="Google Shape;178;p17"/>
            <p:cNvPicPr preferRelativeResize="0"/>
            <p:nvPr/>
          </p:nvPicPr>
          <p:blipFill rotWithShape="1">
            <a:blip r:embed="rId3">
              <a:alphaModFix/>
            </a:blip>
            <a:srcRect b="0" l="0" r="0" t="0"/>
            <a:stretch/>
          </p:blipFill>
          <p:spPr>
            <a:xfrm>
              <a:off x="0" y="2002320"/>
              <a:ext cx="3027598" cy="3141178"/>
            </a:xfrm>
            <a:prstGeom prst="rect">
              <a:avLst/>
            </a:prstGeom>
            <a:noFill/>
            <a:ln>
              <a:noFill/>
            </a:ln>
          </p:spPr>
        </p:pic>
        <p:pic>
          <p:nvPicPr>
            <p:cNvPr id="179" name="Google Shape;179;p17"/>
            <p:cNvPicPr preferRelativeResize="0"/>
            <p:nvPr/>
          </p:nvPicPr>
          <p:blipFill rotWithShape="1">
            <a:blip r:embed="rId4">
              <a:alphaModFix/>
            </a:blip>
            <a:srcRect b="0" l="0" r="0" t="0"/>
            <a:stretch/>
          </p:blipFill>
          <p:spPr>
            <a:xfrm>
              <a:off x="0" y="2169360"/>
              <a:ext cx="1141918" cy="1774078"/>
            </a:xfrm>
            <a:prstGeom prst="rect">
              <a:avLst/>
            </a:prstGeom>
            <a:noFill/>
            <a:ln>
              <a:noFill/>
            </a:ln>
          </p:spPr>
        </p:pic>
      </p:grpSp>
      <p:pic>
        <p:nvPicPr>
          <p:cNvPr id="180" name="Google Shape;180;p17"/>
          <p:cNvPicPr preferRelativeResize="0"/>
          <p:nvPr/>
        </p:nvPicPr>
        <p:blipFill rotWithShape="1">
          <a:blip r:embed="rId5">
            <a:alphaModFix/>
          </a:blip>
          <a:srcRect b="0" l="0" r="0" t="0"/>
          <a:stretch/>
        </p:blipFill>
        <p:spPr>
          <a:xfrm>
            <a:off x="5999400" y="0"/>
            <a:ext cx="1202399" cy="856078"/>
          </a:xfrm>
          <a:prstGeom prst="rect">
            <a:avLst/>
          </a:prstGeom>
          <a:noFill/>
          <a:ln>
            <a:noFill/>
          </a:ln>
        </p:spPr>
      </p:pic>
      <p:pic>
        <p:nvPicPr>
          <p:cNvPr id="181" name="Google Shape;181;p17"/>
          <p:cNvPicPr preferRelativeResize="0"/>
          <p:nvPr/>
        </p:nvPicPr>
        <p:blipFill rotWithShape="1">
          <a:blip r:embed="rId6">
            <a:alphaModFix/>
          </a:blip>
          <a:srcRect b="0" l="0" r="0" t="0"/>
          <a:stretch/>
        </p:blipFill>
        <p:spPr>
          <a:xfrm>
            <a:off x="6454440" y="4572000"/>
            <a:ext cx="745198" cy="571498"/>
          </a:xfrm>
          <a:prstGeom prst="rect">
            <a:avLst/>
          </a:prstGeom>
          <a:noFill/>
          <a:ln>
            <a:noFill/>
          </a:ln>
        </p:spPr>
      </p:pic>
      <p:grpSp>
        <p:nvGrpSpPr>
          <p:cNvPr id="182" name="Google Shape;182;p17"/>
          <p:cNvGrpSpPr/>
          <p:nvPr/>
        </p:nvGrpSpPr>
        <p:grpSpPr>
          <a:xfrm>
            <a:off x="0" y="0"/>
            <a:ext cx="9144255" cy="5143319"/>
            <a:chOff x="0" y="0"/>
            <a:chExt cx="9144255" cy="5143319"/>
          </a:xfrm>
        </p:grpSpPr>
        <p:pic>
          <p:nvPicPr>
            <p:cNvPr id="183" name="Google Shape;183;p17"/>
            <p:cNvPicPr preferRelativeResize="0"/>
            <p:nvPr/>
          </p:nvPicPr>
          <p:blipFill rotWithShape="1">
            <a:blip r:embed="rId7">
              <a:alphaModFix/>
            </a:blip>
            <a:srcRect b="0" l="0" r="0" t="0"/>
            <a:stretch/>
          </p:blipFill>
          <p:spPr>
            <a:xfrm>
              <a:off x="7828200" y="25560"/>
              <a:ext cx="514439" cy="857159"/>
            </a:xfrm>
            <a:prstGeom prst="rect">
              <a:avLst/>
            </a:prstGeom>
            <a:noFill/>
            <a:ln>
              <a:noFill/>
            </a:ln>
          </p:spPr>
        </p:pic>
        <p:pic>
          <p:nvPicPr>
            <p:cNvPr id="184" name="Google Shape;184;p17"/>
            <p:cNvPicPr preferRelativeResize="0"/>
            <p:nvPr/>
          </p:nvPicPr>
          <p:blipFill rotWithShape="1">
            <a:blip r:embed="rId8">
              <a:alphaModFix/>
            </a:blip>
            <a:srcRect b="0" l="0" r="0" t="0"/>
            <a:stretch/>
          </p:blipFill>
          <p:spPr>
            <a:xfrm>
              <a:off x="0" y="0"/>
              <a:ext cx="9143999" cy="5143319"/>
            </a:xfrm>
            <a:prstGeom prst="rect">
              <a:avLst/>
            </a:prstGeom>
            <a:noFill/>
            <a:ln>
              <a:noFill/>
            </a:ln>
          </p:spPr>
        </p:pic>
        <p:pic>
          <p:nvPicPr>
            <p:cNvPr id="185" name="Google Shape;185;p17"/>
            <p:cNvPicPr preferRelativeResize="0"/>
            <p:nvPr/>
          </p:nvPicPr>
          <p:blipFill rotWithShape="1">
            <a:blip r:embed="rId7">
              <a:alphaModFix/>
            </a:blip>
            <a:srcRect b="0" l="0" r="0" t="0"/>
            <a:stretch/>
          </p:blipFill>
          <p:spPr>
            <a:xfrm>
              <a:off x="7828200" y="25560"/>
              <a:ext cx="514439" cy="857159"/>
            </a:xfrm>
            <a:prstGeom prst="rect">
              <a:avLst/>
            </a:prstGeom>
            <a:noFill/>
            <a:ln>
              <a:noFill/>
            </a:ln>
          </p:spPr>
        </p:pic>
        <p:sp>
          <p:nvSpPr>
            <p:cNvPr id="186" name="Google Shape;186;p17"/>
            <p:cNvSpPr/>
            <p:nvPr/>
          </p:nvSpPr>
          <p:spPr>
            <a:xfrm>
              <a:off x="7828198" y="0"/>
              <a:ext cx="514984" cy="857250"/>
            </a:xfrm>
            <a:custGeom>
              <a:rect b="b" l="l" r="r" t="t"/>
              <a:pathLst>
                <a:path extrusionOk="0" h="857250" w="514984">
                  <a:moveTo>
                    <a:pt x="514438" y="857158"/>
                  </a:moveTo>
                  <a:lnTo>
                    <a:pt x="0" y="857158"/>
                  </a:lnTo>
                  <a:lnTo>
                    <a:pt x="0" y="0"/>
                  </a:lnTo>
                  <a:lnTo>
                    <a:pt x="514438" y="0"/>
                  </a:lnTo>
                  <a:lnTo>
                    <a:pt x="514438" y="857158"/>
                  </a:lnTo>
                  <a:close/>
                </a:path>
              </a:pathLst>
            </a:custGeom>
            <a:solidFill>
              <a:srgbClr val="B014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7" name="Google Shape;187;p17"/>
            <p:cNvSpPr/>
            <p:nvPr/>
          </p:nvSpPr>
          <p:spPr>
            <a:xfrm>
              <a:off x="6540120" y="1095119"/>
              <a:ext cx="2604135" cy="605790"/>
            </a:xfrm>
            <a:custGeom>
              <a:rect b="b" l="l" r="r" t="t"/>
              <a:pathLst>
                <a:path extrusionOk="0" h="605789" w="2604134">
                  <a:moveTo>
                    <a:pt x="87715" y="605653"/>
                  </a:moveTo>
                  <a:lnTo>
                    <a:pt x="58479" y="605330"/>
                  </a:lnTo>
                  <a:lnTo>
                    <a:pt x="31543" y="604614"/>
                  </a:lnTo>
                  <a:lnTo>
                    <a:pt x="23679" y="592498"/>
                  </a:lnTo>
                  <a:lnTo>
                    <a:pt x="7861" y="568306"/>
                  </a:lnTo>
                  <a:lnTo>
                    <a:pt x="0" y="556190"/>
                  </a:lnTo>
                  <a:lnTo>
                    <a:pt x="141000" y="539434"/>
                  </a:lnTo>
                  <a:lnTo>
                    <a:pt x="213050" y="529892"/>
                  </a:lnTo>
                  <a:lnTo>
                    <a:pt x="286697" y="520213"/>
                  </a:lnTo>
                  <a:lnTo>
                    <a:pt x="361369" y="510227"/>
                  </a:lnTo>
                  <a:lnTo>
                    <a:pt x="436393" y="499181"/>
                  </a:lnTo>
                  <a:lnTo>
                    <a:pt x="512718" y="487847"/>
                  </a:lnTo>
                  <a:lnTo>
                    <a:pt x="590365" y="476357"/>
                  </a:lnTo>
                  <a:lnTo>
                    <a:pt x="668972" y="464170"/>
                  </a:lnTo>
                  <a:lnTo>
                    <a:pt x="748167" y="450749"/>
                  </a:lnTo>
                  <a:lnTo>
                    <a:pt x="828492" y="437604"/>
                  </a:lnTo>
                  <a:lnTo>
                    <a:pt x="909443" y="423418"/>
                  </a:lnTo>
                  <a:lnTo>
                    <a:pt x="991066" y="408452"/>
                  </a:lnTo>
                  <a:lnTo>
                    <a:pt x="1072963" y="393506"/>
                  </a:lnTo>
                  <a:lnTo>
                    <a:pt x="1155714" y="377280"/>
                  </a:lnTo>
                  <a:lnTo>
                    <a:pt x="1239524" y="360943"/>
                  </a:lnTo>
                  <a:lnTo>
                    <a:pt x="1322697" y="344046"/>
                  </a:lnTo>
                  <a:lnTo>
                    <a:pt x="1406757" y="326065"/>
                  </a:lnTo>
                  <a:lnTo>
                    <a:pt x="1491749" y="307258"/>
                  </a:lnTo>
                  <a:lnTo>
                    <a:pt x="1576757" y="288517"/>
                  </a:lnTo>
                  <a:lnTo>
                    <a:pt x="1661556" y="268609"/>
                  </a:lnTo>
                  <a:lnTo>
                    <a:pt x="1747756" y="247463"/>
                  </a:lnTo>
                  <a:lnTo>
                    <a:pt x="1832383" y="226584"/>
                  </a:lnTo>
                  <a:lnTo>
                    <a:pt x="1918388" y="204337"/>
                  </a:lnTo>
                  <a:lnTo>
                    <a:pt x="2005088" y="181439"/>
                  </a:lnTo>
                  <a:lnTo>
                    <a:pt x="2090123" y="158290"/>
                  </a:lnTo>
                  <a:lnTo>
                    <a:pt x="2175943" y="133472"/>
                  </a:lnTo>
                  <a:lnTo>
                    <a:pt x="2261647" y="108008"/>
                  </a:lnTo>
                  <a:lnTo>
                    <a:pt x="2347364" y="82608"/>
                  </a:lnTo>
                  <a:lnTo>
                    <a:pt x="2432508" y="55503"/>
                  </a:lnTo>
                  <a:lnTo>
                    <a:pt x="2517584" y="28009"/>
                  </a:lnTo>
                  <a:lnTo>
                    <a:pt x="2602568" y="0"/>
                  </a:lnTo>
                  <a:lnTo>
                    <a:pt x="2603879" y="9422"/>
                  </a:lnTo>
                  <a:lnTo>
                    <a:pt x="2603879" y="352383"/>
                  </a:lnTo>
                  <a:lnTo>
                    <a:pt x="2522614" y="365540"/>
                  </a:lnTo>
                  <a:lnTo>
                    <a:pt x="2479168" y="372188"/>
                  </a:lnTo>
                  <a:lnTo>
                    <a:pt x="2434109" y="378922"/>
                  </a:lnTo>
                  <a:lnTo>
                    <a:pt x="2387522" y="385732"/>
                  </a:lnTo>
                  <a:lnTo>
                    <a:pt x="2339489" y="392606"/>
                  </a:lnTo>
                  <a:lnTo>
                    <a:pt x="2290094" y="399536"/>
                  </a:lnTo>
                  <a:lnTo>
                    <a:pt x="2239422" y="406511"/>
                  </a:lnTo>
                  <a:lnTo>
                    <a:pt x="2187551" y="413521"/>
                  </a:lnTo>
                  <a:lnTo>
                    <a:pt x="2134570" y="420555"/>
                  </a:lnTo>
                  <a:lnTo>
                    <a:pt x="2080558" y="427604"/>
                  </a:lnTo>
                  <a:lnTo>
                    <a:pt x="2025601" y="434657"/>
                  </a:lnTo>
                  <a:lnTo>
                    <a:pt x="1969781" y="441704"/>
                  </a:lnTo>
                  <a:lnTo>
                    <a:pt x="1913182" y="448735"/>
                  </a:lnTo>
                  <a:lnTo>
                    <a:pt x="1855886" y="455740"/>
                  </a:lnTo>
                  <a:lnTo>
                    <a:pt x="1797977" y="462708"/>
                  </a:lnTo>
                  <a:lnTo>
                    <a:pt x="1739538" y="469630"/>
                  </a:lnTo>
                  <a:lnTo>
                    <a:pt x="1680652" y="476495"/>
                  </a:lnTo>
                  <a:lnTo>
                    <a:pt x="1621403" y="483293"/>
                  </a:lnTo>
                  <a:lnTo>
                    <a:pt x="1561873" y="490014"/>
                  </a:lnTo>
                  <a:lnTo>
                    <a:pt x="1502147" y="496648"/>
                  </a:lnTo>
                  <a:lnTo>
                    <a:pt x="1442307" y="503184"/>
                  </a:lnTo>
                  <a:lnTo>
                    <a:pt x="1382436" y="509613"/>
                  </a:lnTo>
                  <a:lnTo>
                    <a:pt x="1322618" y="515924"/>
                  </a:lnTo>
                  <a:lnTo>
                    <a:pt x="1262936" y="522107"/>
                  </a:lnTo>
                  <a:lnTo>
                    <a:pt x="1203473" y="528152"/>
                  </a:lnTo>
                  <a:lnTo>
                    <a:pt x="1144312" y="534048"/>
                  </a:lnTo>
                  <a:lnTo>
                    <a:pt x="1085536" y="539786"/>
                  </a:lnTo>
                  <a:lnTo>
                    <a:pt x="1027230" y="545355"/>
                  </a:lnTo>
                  <a:lnTo>
                    <a:pt x="969475" y="550746"/>
                  </a:lnTo>
                  <a:lnTo>
                    <a:pt x="912357" y="555947"/>
                  </a:lnTo>
                  <a:lnTo>
                    <a:pt x="855956" y="560949"/>
                  </a:lnTo>
                  <a:lnTo>
                    <a:pt x="800357" y="565742"/>
                  </a:lnTo>
                  <a:lnTo>
                    <a:pt x="745643" y="570315"/>
                  </a:lnTo>
                  <a:lnTo>
                    <a:pt x="691897" y="574659"/>
                  </a:lnTo>
                  <a:lnTo>
                    <a:pt x="639203" y="578763"/>
                  </a:lnTo>
                  <a:lnTo>
                    <a:pt x="587643" y="582616"/>
                  </a:lnTo>
                  <a:lnTo>
                    <a:pt x="537300" y="586210"/>
                  </a:lnTo>
                  <a:lnTo>
                    <a:pt x="488260" y="589533"/>
                  </a:lnTo>
                  <a:lnTo>
                    <a:pt x="440603" y="592575"/>
                  </a:lnTo>
                  <a:lnTo>
                    <a:pt x="394414" y="595327"/>
                  </a:lnTo>
                  <a:lnTo>
                    <a:pt x="349774" y="597778"/>
                  </a:lnTo>
                  <a:lnTo>
                    <a:pt x="306771" y="599917"/>
                  </a:lnTo>
                  <a:lnTo>
                    <a:pt x="265482" y="601736"/>
                  </a:lnTo>
                  <a:lnTo>
                    <a:pt x="225996" y="603223"/>
                  </a:lnTo>
                  <a:lnTo>
                    <a:pt x="152755" y="605162"/>
                  </a:lnTo>
                  <a:lnTo>
                    <a:pt x="119169" y="605593"/>
                  </a:lnTo>
                  <a:lnTo>
                    <a:pt x="87715" y="605653"/>
                  </a:lnTo>
                  <a:close/>
                </a:path>
              </a:pathLst>
            </a:custGeom>
            <a:solidFill>
              <a:srgbClr val="FFFFFF">
                <a:alpha val="19215"/>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188" name="Google Shape;188;p17"/>
          <p:cNvSpPr txBox="1"/>
          <p:nvPr/>
        </p:nvSpPr>
        <p:spPr>
          <a:xfrm>
            <a:off x="913365" y="651241"/>
            <a:ext cx="5586730" cy="762000"/>
          </a:xfrm>
          <a:prstGeom prst="rect">
            <a:avLst/>
          </a:prstGeom>
          <a:noFill/>
          <a:ln>
            <a:noFill/>
          </a:ln>
        </p:spPr>
        <p:txBody>
          <a:bodyPr anchorCtr="0" anchor="t" bIns="0" lIns="0" spcFirstLastPara="1" rIns="0" wrap="square" tIns="64750">
            <a:spAutoFit/>
          </a:bodyPr>
          <a:lstStyle/>
          <a:p>
            <a:pPr indent="0" lvl="0" marL="0" marR="0" rtl="0" algn="l">
              <a:lnSpc>
                <a:spcPct val="100000"/>
              </a:lnSpc>
              <a:spcBef>
                <a:spcPts val="0"/>
              </a:spcBef>
              <a:spcAft>
                <a:spcPts val="0"/>
              </a:spcAft>
              <a:buNone/>
            </a:pPr>
            <a:r>
              <a:rPr lang="en-US" sz="4200">
                <a:latin typeface="Helvetica Neue"/>
                <a:ea typeface="Helvetica Neue"/>
                <a:cs typeface="Helvetica Neue"/>
                <a:sym typeface="Helvetica Neue"/>
              </a:rPr>
              <a:t>PYTHON FRAMEWORK</a:t>
            </a:r>
            <a:endParaRPr sz="4200">
              <a:latin typeface="Helvetica Neue"/>
              <a:ea typeface="Helvetica Neue"/>
              <a:cs typeface="Helvetica Neue"/>
              <a:sym typeface="Helvetica Neue"/>
            </a:endParaRPr>
          </a:p>
        </p:txBody>
      </p:sp>
      <p:pic>
        <p:nvPicPr>
          <p:cNvPr id="189" name="Google Shape;189;p17"/>
          <p:cNvPicPr preferRelativeResize="0"/>
          <p:nvPr/>
        </p:nvPicPr>
        <p:blipFill rotWithShape="1">
          <a:blip r:embed="rId9">
            <a:alphaModFix/>
          </a:blip>
          <a:srcRect b="0" l="0" r="0" t="0"/>
          <a:stretch/>
        </p:blipFill>
        <p:spPr>
          <a:xfrm>
            <a:off x="0" y="0"/>
            <a:ext cx="9143999" cy="5143324"/>
          </a:xfrm>
          <a:prstGeom prst="rect">
            <a:avLst/>
          </a:prstGeom>
          <a:noFill/>
          <a:ln>
            <a:noFill/>
          </a:ln>
        </p:spPr>
      </p:pic>
      <p:sp>
        <p:nvSpPr>
          <p:cNvPr id="190" name="Google Shape;190;p17"/>
          <p:cNvSpPr txBox="1"/>
          <p:nvPr>
            <p:ph idx="1" type="body"/>
          </p:nvPr>
        </p:nvSpPr>
        <p:spPr>
          <a:xfrm>
            <a:off x="262286" y="1190081"/>
            <a:ext cx="6995795" cy="3042920"/>
          </a:xfrm>
          <a:prstGeom prst="rect">
            <a:avLst/>
          </a:prstGeom>
          <a:noFill/>
          <a:ln>
            <a:noFill/>
          </a:ln>
        </p:spPr>
        <p:txBody>
          <a:bodyPr anchorCtr="0" anchor="t" bIns="0" lIns="0" spcFirstLastPara="1" rIns="0" wrap="square" tIns="12700">
            <a:spAutoFit/>
          </a:bodyPr>
          <a:lstStyle/>
          <a:p>
            <a:pPr indent="-193040" lvl="0" marL="205104" rtl="0" algn="l">
              <a:lnSpc>
                <a:spcPct val="100000"/>
              </a:lnSpc>
              <a:spcBef>
                <a:spcPts val="0"/>
              </a:spcBef>
              <a:spcAft>
                <a:spcPts val="0"/>
              </a:spcAft>
              <a:buClr>
                <a:srgbClr val="3C78D8"/>
              </a:buClr>
              <a:buSzPts val="1700"/>
              <a:buFont typeface="Arial"/>
              <a:buAutoNum type="arabicPeriod"/>
            </a:pPr>
            <a:r>
              <a:rPr lang="en-US"/>
              <a:t>Flask:</a:t>
            </a:r>
            <a:endParaRPr/>
          </a:p>
          <a:p>
            <a:pPr indent="-361950" lvl="1" marL="947419" rtl="0" algn="l">
              <a:lnSpc>
                <a:spcPct val="100000"/>
              </a:lnSpc>
              <a:spcBef>
                <a:spcPts val="0"/>
              </a:spcBef>
              <a:spcAft>
                <a:spcPts val="0"/>
              </a:spcAft>
              <a:buSzPts val="1800"/>
              <a:buFont typeface="Helvetica Neue"/>
              <a:buAutoNum type="arabicPeriod"/>
            </a:pPr>
            <a:r>
              <a:rPr lang="en-US" sz="1800">
                <a:latin typeface="Arial"/>
                <a:ea typeface="Arial"/>
                <a:cs typeface="Arial"/>
                <a:sym typeface="Arial"/>
              </a:rPr>
              <a:t>Micro web framework for Python.</a:t>
            </a:r>
            <a:endParaRPr sz="1800">
              <a:latin typeface="Arial"/>
              <a:ea typeface="Arial"/>
              <a:cs typeface="Arial"/>
              <a:sym typeface="Arial"/>
            </a:endParaRPr>
          </a:p>
          <a:p>
            <a:pPr indent="-361950" lvl="1" marL="947419" rtl="0" algn="l">
              <a:lnSpc>
                <a:spcPct val="100000"/>
              </a:lnSpc>
              <a:spcBef>
                <a:spcPts val="0"/>
              </a:spcBef>
              <a:spcAft>
                <a:spcPts val="0"/>
              </a:spcAft>
              <a:buSzPts val="1800"/>
              <a:buFont typeface="Helvetica Neue"/>
              <a:buAutoNum type="arabicPeriod"/>
            </a:pPr>
            <a:r>
              <a:rPr lang="en-US" sz="1800">
                <a:latin typeface="Arial"/>
                <a:ea typeface="Arial"/>
                <a:cs typeface="Arial"/>
                <a:sym typeface="Arial"/>
              </a:rPr>
              <a:t>Lightweight and modular.</a:t>
            </a:r>
            <a:endParaRPr sz="1800">
              <a:latin typeface="Arial"/>
              <a:ea typeface="Arial"/>
              <a:cs typeface="Arial"/>
              <a:sym typeface="Arial"/>
            </a:endParaRPr>
          </a:p>
          <a:p>
            <a:pPr indent="-361950" lvl="1" marL="947419" rtl="0" algn="l">
              <a:lnSpc>
                <a:spcPct val="100000"/>
              </a:lnSpc>
              <a:spcBef>
                <a:spcPts val="0"/>
              </a:spcBef>
              <a:spcAft>
                <a:spcPts val="0"/>
              </a:spcAft>
              <a:buSzPts val="1800"/>
              <a:buFont typeface="Helvetica Neue"/>
              <a:buAutoNum type="arabicPeriod"/>
            </a:pPr>
            <a:r>
              <a:rPr lang="en-US" sz="1800">
                <a:latin typeface="Arial"/>
                <a:ea typeface="Arial"/>
                <a:cs typeface="Arial"/>
                <a:sym typeface="Arial"/>
              </a:rPr>
              <a:t>Provides flexibility with minimal built-in components.</a:t>
            </a:r>
            <a:endParaRPr sz="1800">
              <a:latin typeface="Arial"/>
              <a:ea typeface="Arial"/>
              <a:cs typeface="Arial"/>
              <a:sym typeface="Arial"/>
            </a:endParaRPr>
          </a:p>
          <a:p>
            <a:pPr indent="-361950" lvl="1" marL="947419" rtl="0" algn="l">
              <a:lnSpc>
                <a:spcPct val="100000"/>
              </a:lnSpc>
              <a:spcBef>
                <a:spcPts val="0"/>
              </a:spcBef>
              <a:spcAft>
                <a:spcPts val="0"/>
              </a:spcAft>
              <a:buSzPts val="1800"/>
              <a:buFont typeface="Helvetica Neue"/>
              <a:buAutoNum type="arabicPeriod"/>
            </a:pPr>
            <a:r>
              <a:rPr lang="en-US" sz="1800">
                <a:latin typeface="Arial"/>
                <a:ea typeface="Arial"/>
                <a:cs typeface="Arial"/>
                <a:sym typeface="Arial"/>
              </a:rPr>
              <a:t>Follows the WSGI standard.</a:t>
            </a:r>
            <a:endParaRPr sz="1800">
              <a:latin typeface="Arial"/>
              <a:ea typeface="Arial"/>
              <a:cs typeface="Arial"/>
              <a:sym typeface="Arial"/>
            </a:endParaRPr>
          </a:p>
          <a:p>
            <a:pPr indent="-193040" lvl="0" marL="205104" rtl="0" algn="l">
              <a:lnSpc>
                <a:spcPct val="100000"/>
              </a:lnSpc>
              <a:spcBef>
                <a:spcPts val="0"/>
              </a:spcBef>
              <a:spcAft>
                <a:spcPts val="0"/>
              </a:spcAft>
              <a:buClr>
                <a:srgbClr val="3C78D8"/>
              </a:buClr>
              <a:buSzPts val="1700"/>
              <a:buFont typeface="Arial"/>
              <a:buAutoNum type="arabicPeriod"/>
            </a:pPr>
            <a:r>
              <a:rPr lang="en-US"/>
              <a:t>Django:</a:t>
            </a:r>
            <a:endParaRPr/>
          </a:p>
          <a:p>
            <a:pPr indent="-361950" lvl="1" marL="947419" rtl="0" algn="l">
              <a:lnSpc>
                <a:spcPct val="100000"/>
              </a:lnSpc>
              <a:spcBef>
                <a:spcPts val="0"/>
              </a:spcBef>
              <a:spcAft>
                <a:spcPts val="0"/>
              </a:spcAft>
              <a:buSzPts val="1800"/>
              <a:buFont typeface="Helvetica Neue"/>
              <a:buAutoNum type="arabicPeriod"/>
            </a:pPr>
            <a:r>
              <a:rPr lang="en-US" sz="1800">
                <a:latin typeface="Arial"/>
                <a:ea typeface="Arial"/>
                <a:cs typeface="Arial"/>
                <a:sym typeface="Arial"/>
              </a:rPr>
              <a:t>High-level web framework for Python.</a:t>
            </a:r>
            <a:endParaRPr sz="1800">
              <a:latin typeface="Arial"/>
              <a:ea typeface="Arial"/>
              <a:cs typeface="Arial"/>
              <a:sym typeface="Arial"/>
            </a:endParaRPr>
          </a:p>
          <a:p>
            <a:pPr indent="-361950" lvl="1" marL="947419" rtl="0" algn="l">
              <a:lnSpc>
                <a:spcPct val="100000"/>
              </a:lnSpc>
              <a:spcBef>
                <a:spcPts val="0"/>
              </a:spcBef>
              <a:spcAft>
                <a:spcPts val="0"/>
              </a:spcAft>
              <a:buSzPts val="1800"/>
              <a:buFont typeface="Helvetica Neue"/>
              <a:buAutoNum type="arabicPeriod"/>
            </a:pPr>
            <a:r>
              <a:rPr lang="en-US" sz="1800">
                <a:latin typeface="Arial"/>
                <a:ea typeface="Arial"/>
                <a:cs typeface="Arial"/>
                <a:sym typeface="Arial"/>
              </a:rPr>
              <a:t>Feature-rich and follows the "batteries-included" philosophy.</a:t>
            </a:r>
            <a:endParaRPr sz="1800">
              <a:latin typeface="Arial"/>
              <a:ea typeface="Arial"/>
              <a:cs typeface="Arial"/>
              <a:sym typeface="Arial"/>
            </a:endParaRPr>
          </a:p>
          <a:p>
            <a:pPr indent="-361950" lvl="1" marL="947419" rtl="0" algn="l">
              <a:lnSpc>
                <a:spcPct val="100000"/>
              </a:lnSpc>
              <a:spcBef>
                <a:spcPts val="0"/>
              </a:spcBef>
              <a:spcAft>
                <a:spcPts val="0"/>
              </a:spcAft>
              <a:buSzPts val="1800"/>
              <a:buFont typeface="Helvetica Neue"/>
              <a:buAutoNum type="arabicPeriod"/>
            </a:pPr>
            <a:r>
              <a:rPr lang="en-US" sz="1800">
                <a:latin typeface="Arial"/>
                <a:ea typeface="Arial"/>
                <a:cs typeface="Arial"/>
                <a:sym typeface="Arial"/>
              </a:rPr>
              <a:t>Built-in components for ORM, admin panel, and more.</a:t>
            </a:r>
            <a:endParaRPr sz="1800">
              <a:latin typeface="Arial"/>
              <a:ea typeface="Arial"/>
              <a:cs typeface="Arial"/>
              <a:sym typeface="Arial"/>
            </a:endParaRPr>
          </a:p>
          <a:p>
            <a:pPr indent="-361950" lvl="1" marL="947419" marR="629920" rtl="0" algn="l">
              <a:lnSpc>
                <a:spcPct val="100000"/>
              </a:lnSpc>
              <a:spcBef>
                <a:spcPts val="0"/>
              </a:spcBef>
              <a:spcAft>
                <a:spcPts val="0"/>
              </a:spcAft>
              <a:buSzPts val="1800"/>
              <a:buFont typeface="Helvetica Neue"/>
              <a:buAutoNum type="arabicPeriod"/>
            </a:pPr>
            <a:r>
              <a:rPr lang="en-US" sz="1800">
                <a:latin typeface="Arial"/>
                <a:ea typeface="Arial"/>
                <a:cs typeface="Arial"/>
                <a:sym typeface="Arial"/>
              </a:rPr>
              <a:t>Follows the MVT (Model-View-Template) architectural  pattern.</a:t>
            </a:r>
            <a:endParaRPr sz="1800">
              <a:latin typeface="Arial"/>
              <a:ea typeface="Arial"/>
              <a:cs typeface="Arial"/>
              <a:sym typeface="Arial"/>
            </a:endParaRPr>
          </a:p>
        </p:txBody>
      </p:sp>
      <p:sp>
        <p:nvSpPr>
          <p:cNvPr id="191" name="Google Shape;191;p17"/>
          <p:cNvSpPr txBox="1"/>
          <p:nvPr>
            <p:ph type="title"/>
          </p:nvPr>
        </p:nvSpPr>
        <p:spPr>
          <a:xfrm>
            <a:off x="262275" y="365817"/>
            <a:ext cx="2974200" cy="813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Python Framework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grpSp>
        <p:nvGrpSpPr>
          <p:cNvPr id="196" name="Google Shape;196;p18"/>
          <p:cNvGrpSpPr/>
          <p:nvPr/>
        </p:nvGrpSpPr>
        <p:grpSpPr>
          <a:xfrm>
            <a:off x="108500" y="0"/>
            <a:ext cx="9035499" cy="5143498"/>
            <a:chOff x="108500" y="0"/>
            <a:chExt cx="9035499" cy="5143498"/>
          </a:xfrm>
        </p:grpSpPr>
        <p:pic>
          <p:nvPicPr>
            <p:cNvPr id="197" name="Google Shape;197;p18"/>
            <p:cNvPicPr preferRelativeResize="0"/>
            <p:nvPr/>
          </p:nvPicPr>
          <p:blipFill rotWithShape="1">
            <a:blip r:embed="rId3">
              <a:alphaModFix/>
            </a:blip>
            <a:srcRect b="0" l="0" r="0" t="0"/>
            <a:stretch/>
          </p:blipFill>
          <p:spPr>
            <a:xfrm>
              <a:off x="108500" y="0"/>
              <a:ext cx="9035499" cy="5143498"/>
            </a:xfrm>
            <a:prstGeom prst="rect">
              <a:avLst/>
            </a:prstGeom>
            <a:noFill/>
            <a:ln>
              <a:noFill/>
            </a:ln>
          </p:spPr>
        </p:pic>
        <p:pic>
          <p:nvPicPr>
            <p:cNvPr id="198" name="Google Shape;198;p18"/>
            <p:cNvPicPr preferRelativeResize="0"/>
            <p:nvPr/>
          </p:nvPicPr>
          <p:blipFill rotWithShape="1">
            <a:blip r:embed="rId4">
              <a:alphaModFix/>
            </a:blip>
            <a:srcRect b="0" l="0" r="0" t="0"/>
            <a:stretch/>
          </p:blipFill>
          <p:spPr>
            <a:xfrm>
              <a:off x="108500" y="2002320"/>
              <a:ext cx="3027598" cy="3141178"/>
            </a:xfrm>
            <a:prstGeom prst="rect">
              <a:avLst/>
            </a:prstGeom>
            <a:noFill/>
            <a:ln>
              <a:noFill/>
            </a:ln>
          </p:spPr>
        </p:pic>
        <p:pic>
          <p:nvPicPr>
            <p:cNvPr id="199" name="Google Shape;199;p18"/>
            <p:cNvPicPr preferRelativeResize="0"/>
            <p:nvPr/>
          </p:nvPicPr>
          <p:blipFill rotWithShape="1">
            <a:blip r:embed="rId5">
              <a:alphaModFix/>
            </a:blip>
            <a:srcRect b="0" l="0" r="0" t="0"/>
            <a:stretch/>
          </p:blipFill>
          <p:spPr>
            <a:xfrm>
              <a:off x="108500" y="2169360"/>
              <a:ext cx="1141918" cy="1774078"/>
            </a:xfrm>
            <a:prstGeom prst="rect">
              <a:avLst/>
            </a:prstGeom>
            <a:noFill/>
            <a:ln>
              <a:noFill/>
            </a:ln>
          </p:spPr>
        </p:pic>
        <p:pic>
          <p:nvPicPr>
            <p:cNvPr id="200" name="Google Shape;200;p18"/>
            <p:cNvPicPr preferRelativeResize="0"/>
            <p:nvPr/>
          </p:nvPicPr>
          <p:blipFill rotWithShape="1">
            <a:blip r:embed="rId6">
              <a:alphaModFix/>
            </a:blip>
            <a:srcRect b="0" l="0" r="0" t="0"/>
            <a:stretch/>
          </p:blipFill>
          <p:spPr>
            <a:xfrm>
              <a:off x="6107900" y="0"/>
              <a:ext cx="1202399" cy="856078"/>
            </a:xfrm>
            <a:prstGeom prst="rect">
              <a:avLst/>
            </a:prstGeom>
            <a:noFill/>
            <a:ln>
              <a:noFill/>
            </a:ln>
          </p:spPr>
        </p:pic>
        <p:pic>
          <p:nvPicPr>
            <p:cNvPr id="201" name="Google Shape;201;p18"/>
            <p:cNvPicPr preferRelativeResize="0"/>
            <p:nvPr/>
          </p:nvPicPr>
          <p:blipFill rotWithShape="1">
            <a:blip r:embed="rId7">
              <a:alphaModFix/>
            </a:blip>
            <a:srcRect b="0" l="0" r="0" t="0"/>
            <a:stretch/>
          </p:blipFill>
          <p:spPr>
            <a:xfrm>
              <a:off x="6562940" y="4572000"/>
              <a:ext cx="745198" cy="571498"/>
            </a:xfrm>
            <a:prstGeom prst="rect">
              <a:avLst/>
            </a:prstGeom>
            <a:noFill/>
            <a:ln>
              <a:noFill/>
            </a:ln>
          </p:spPr>
        </p:pic>
        <p:pic>
          <p:nvPicPr>
            <p:cNvPr id="202" name="Google Shape;202;p18"/>
            <p:cNvPicPr preferRelativeResize="0"/>
            <p:nvPr/>
          </p:nvPicPr>
          <p:blipFill rotWithShape="1">
            <a:blip r:embed="rId8">
              <a:alphaModFix/>
            </a:blip>
            <a:srcRect b="0" l="0" r="0" t="0"/>
            <a:stretch/>
          </p:blipFill>
          <p:spPr>
            <a:xfrm>
              <a:off x="7936700" y="25560"/>
              <a:ext cx="514439" cy="857159"/>
            </a:xfrm>
            <a:prstGeom prst="rect">
              <a:avLst/>
            </a:prstGeom>
            <a:noFill/>
            <a:ln>
              <a:noFill/>
            </a:ln>
          </p:spPr>
        </p:pic>
        <p:sp>
          <p:nvSpPr>
            <p:cNvPr id="203" name="Google Shape;203;p18"/>
            <p:cNvSpPr/>
            <p:nvPr/>
          </p:nvSpPr>
          <p:spPr>
            <a:xfrm>
              <a:off x="7936698" y="0"/>
              <a:ext cx="514984" cy="857250"/>
            </a:xfrm>
            <a:custGeom>
              <a:rect b="b" l="l" r="r" t="t"/>
              <a:pathLst>
                <a:path extrusionOk="0" h="857250" w="514984">
                  <a:moveTo>
                    <a:pt x="514438" y="857158"/>
                  </a:moveTo>
                  <a:lnTo>
                    <a:pt x="0" y="857158"/>
                  </a:lnTo>
                  <a:lnTo>
                    <a:pt x="0" y="0"/>
                  </a:lnTo>
                  <a:lnTo>
                    <a:pt x="514438" y="0"/>
                  </a:lnTo>
                  <a:lnTo>
                    <a:pt x="514438" y="857158"/>
                  </a:lnTo>
                  <a:close/>
                </a:path>
              </a:pathLst>
            </a:custGeom>
            <a:solidFill>
              <a:srgbClr val="B014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204" name="Google Shape;204;p18"/>
          <p:cNvSpPr txBox="1"/>
          <p:nvPr>
            <p:ph type="title"/>
          </p:nvPr>
        </p:nvSpPr>
        <p:spPr>
          <a:xfrm>
            <a:off x="3809208" y="332785"/>
            <a:ext cx="3867785" cy="50545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150" u="sng">
                <a:solidFill>
                  <a:srgbClr val="EBEBEB"/>
                </a:solidFill>
                <a:latin typeface="Helvetica Neue"/>
                <a:ea typeface="Helvetica Neue"/>
                <a:cs typeface="Helvetica Neue"/>
                <a:sym typeface="Helvetica Neue"/>
              </a:rPr>
              <a:t>What is	Python PIP?</a:t>
            </a:r>
            <a:endParaRPr sz="3150">
              <a:latin typeface="Helvetica Neue"/>
              <a:ea typeface="Helvetica Neue"/>
              <a:cs typeface="Helvetica Neue"/>
              <a:sym typeface="Helvetica Neue"/>
            </a:endParaRPr>
          </a:p>
        </p:txBody>
      </p:sp>
      <p:pic>
        <p:nvPicPr>
          <p:cNvPr id="205" name="Google Shape;205;p18"/>
          <p:cNvPicPr preferRelativeResize="0"/>
          <p:nvPr/>
        </p:nvPicPr>
        <p:blipFill rotWithShape="1">
          <a:blip r:embed="rId9">
            <a:alphaModFix/>
          </a:blip>
          <a:srcRect b="0" l="0" r="0" t="0"/>
          <a:stretch/>
        </p:blipFill>
        <p:spPr>
          <a:xfrm>
            <a:off x="0" y="0"/>
            <a:ext cx="3476158" cy="5143319"/>
          </a:xfrm>
          <a:prstGeom prst="rect">
            <a:avLst/>
          </a:prstGeom>
          <a:noFill/>
          <a:ln>
            <a:noFill/>
          </a:ln>
        </p:spPr>
      </p:pic>
      <p:sp>
        <p:nvSpPr>
          <p:cNvPr id="206" name="Google Shape;206;p18"/>
          <p:cNvSpPr txBox="1"/>
          <p:nvPr/>
        </p:nvSpPr>
        <p:spPr>
          <a:xfrm>
            <a:off x="3788518" y="1830714"/>
            <a:ext cx="4848860" cy="2583180"/>
          </a:xfrm>
          <a:prstGeom prst="rect">
            <a:avLst/>
          </a:prstGeom>
          <a:noFill/>
          <a:ln>
            <a:noFill/>
          </a:ln>
        </p:spPr>
        <p:txBody>
          <a:bodyPr anchorCtr="0" anchor="t" bIns="0" lIns="0" spcFirstLastPara="1" rIns="0" wrap="square" tIns="12700">
            <a:spAutoFit/>
          </a:bodyPr>
          <a:lstStyle/>
          <a:p>
            <a:pPr indent="-245744" lvl="0" marL="257809" marR="5080" rtl="0" algn="l">
              <a:lnSpc>
                <a:spcPct val="100000"/>
              </a:lnSpc>
              <a:spcBef>
                <a:spcPts val="0"/>
              </a:spcBef>
              <a:spcAft>
                <a:spcPts val="0"/>
              </a:spcAft>
              <a:buClr>
                <a:srgbClr val="8AD0D6"/>
              </a:buClr>
              <a:buSzPts val="1500"/>
              <a:buFont typeface="Arial"/>
              <a:buChar char="►"/>
            </a:pPr>
            <a:r>
              <a:rPr lang="en-US" sz="2000">
                <a:solidFill>
                  <a:srgbClr val="FFFFFF"/>
                </a:solidFill>
                <a:latin typeface="Lucida Sans"/>
                <a:ea typeface="Lucida Sans"/>
                <a:cs typeface="Lucida Sans"/>
                <a:sym typeface="Lucida Sans"/>
              </a:rPr>
              <a:t>Python PIP is the package	manager  for Python	packages. We can use PIP  to install packages that do		not come  with Python. Pre-installed in above</a:t>
            </a:r>
            <a:endParaRPr sz="2000">
              <a:latin typeface="Lucida Sans"/>
              <a:ea typeface="Lucida Sans"/>
              <a:cs typeface="Lucida Sans"/>
              <a:sym typeface="Lucida Sans"/>
            </a:endParaRPr>
          </a:p>
          <a:p>
            <a:pPr indent="0" lvl="0" marL="257809" marR="80645" rtl="0" algn="l">
              <a:lnSpc>
                <a:spcPct val="100000"/>
              </a:lnSpc>
              <a:spcBef>
                <a:spcPts val="0"/>
              </a:spcBef>
              <a:spcAft>
                <a:spcPts val="0"/>
              </a:spcAft>
              <a:buNone/>
            </a:pPr>
            <a:r>
              <a:rPr lang="en-US" sz="2000">
                <a:solidFill>
                  <a:srgbClr val="FFFFFF"/>
                </a:solidFill>
                <a:latin typeface="Lucida Sans"/>
                <a:ea typeface="Lucida Sans"/>
                <a:cs typeface="Lucida Sans"/>
                <a:sym typeface="Lucida Sans"/>
              </a:rPr>
              <a:t>3.4 version,The	basic syntax of PIP  commands in the	command prompt  is: pip-Version or pip-V</a:t>
            </a:r>
            <a:endParaRPr sz="2000">
              <a:latin typeface="Lucida Sans"/>
              <a:ea typeface="Lucida Sans"/>
              <a:cs typeface="Lucida Sans"/>
              <a:sym typeface="Lucida Sans"/>
            </a:endParaRPr>
          </a:p>
          <a:p>
            <a:pPr indent="-266065" lvl="0" marL="371475" marR="0" rtl="0" algn="l">
              <a:lnSpc>
                <a:spcPct val="100000"/>
              </a:lnSpc>
              <a:spcBef>
                <a:spcPts val="1415"/>
              </a:spcBef>
              <a:spcAft>
                <a:spcPts val="0"/>
              </a:spcAft>
              <a:buClr>
                <a:srgbClr val="8AD0D6"/>
              </a:buClr>
              <a:buSzPts val="1600"/>
              <a:buFont typeface="Arial"/>
              <a:buChar char="►"/>
            </a:pPr>
            <a:r>
              <a:rPr lang="en-US" sz="1600">
                <a:solidFill>
                  <a:srgbClr val="FFFFFF"/>
                </a:solidFill>
                <a:latin typeface="Lucida Sans"/>
                <a:ea typeface="Lucida Sans"/>
                <a:cs typeface="Lucida Sans"/>
                <a:sym typeface="Lucida Sans"/>
              </a:rPr>
              <a:t>Performance Improvement Plan</a:t>
            </a:r>
            <a:endParaRPr sz="1600">
              <a:latin typeface="Lucida Sans"/>
              <a:ea typeface="Lucida Sans"/>
              <a:cs typeface="Lucida Sans"/>
              <a:sym typeface="Lucid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0" name="Shape 210"/>
        <p:cNvGrpSpPr/>
        <p:nvPr/>
      </p:nvGrpSpPr>
      <p:grpSpPr>
        <a:xfrm>
          <a:off x="0" y="0"/>
          <a:ext cx="0" cy="0"/>
          <a:chOff x="0" y="0"/>
          <a:chExt cx="0" cy="0"/>
        </a:xfrm>
      </p:grpSpPr>
      <p:pic>
        <p:nvPicPr>
          <p:cNvPr id="211" name="Google Shape;211;p19"/>
          <p:cNvPicPr preferRelativeResize="0"/>
          <p:nvPr/>
        </p:nvPicPr>
        <p:blipFill rotWithShape="1">
          <a:blip r:embed="rId3">
            <a:alphaModFix/>
          </a:blip>
          <a:srcRect b="0" l="0" r="0" t="0"/>
          <a:stretch/>
        </p:blipFill>
        <p:spPr>
          <a:xfrm>
            <a:off x="0" y="0"/>
            <a:ext cx="9143999" cy="5143499"/>
          </a:xfrm>
          <a:prstGeom prst="rect">
            <a:avLst/>
          </a:prstGeom>
          <a:noFill/>
          <a:ln>
            <a:noFill/>
          </a:ln>
        </p:spPr>
      </p:pic>
      <p:grpSp>
        <p:nvGrpSpPr>
          <p:cNvPr id="212" name="Google Shape;212;p19"/>
          <p:cNvGrpSpPr/>
          <p:nvPr/>
        </p:nvGrpSpPr>
        <p:grpSpPr>
          <a:xfrm>
            <a:off x="0" y="2002320"/>
            <a:ext cx="3027598" cy="3141178"/>
            <a:chOff x="0" y="2002320"/>
            <a:chExt cx="3027598" cy="3141178"/>
          </a:xfrm>
        </p:grpSpPr>
        <p:pic>
          <p:nvPicPr>
            <p:cNvPr id="213" name="Google Shape;213;p19"/>
            <p:cNvPicPr preferRelativeResize="0"/>
            <p:nvPr/>
          </p:nvPicPr>
          <p:blipFill rotWithShape="1">
            <a:blip r:embed="rId4">
              <a:alphaModFix/>
            </a:blip>
            <a:srcRect b="0" l="0" r="0" t="0"/>
            <a:stretch/>
          </p:blipFill>
          <p:spPr>
            <a:xfrm>
              <a:off x="0" y="2002320"/>
              <a:ext cx="3027598" cy="3141178"/>
            </a:xfrm>
            <a:prstGeom prst="rect">
              <a:avLst/>
            </a:prstGeom>
            <a:noFill/>
            <a:ln>
              <a:noFill/>
            </a:ln>
          </p:spPr>
        </p:pic>
        <p:pic>
          <p:nvPicPr>
            <p:cNvPr id="214" name="Google Shape;214;p19"/>
            <p:cNvPicPr preferRelativeResize="0"/>
            <p:nvPr/>
          </p:nvPicPr>
          <p:blipFill rotWithShape="1">
            <a:blip r:embed="rId5">
              <a:alphaModFix/>
            </a:blip>
            <a:srcRect b="0" l="0" r="0" t="0"/>
            <a:stretch/>
          </p:blipFill>
          <p:spPr>
            <a:xfrm>
              <a:off x="0" y="2169360"/>
              <a:ext cx="1141918" cy="1774078"/>
            </a:xfrm>
            <a:prstGeom prst="rect">
              <a:avLst/>
            </a:prstGeom>
            <a:noFill/>
            <a:ln>
              <a:noFill/>
            </a:ln>
          </p:spPr>
        </p:pic>
      </p:grpSp>
      <p:pic>
        <p:nvPicPr>
          <p:cNvPr id="215" name="Google Shape;215;p19"/>
          <p:cNvPicPr preferRelativeResize="0"/>
          <p:nvPr/>
        </p:nvPicPr>
        <p:blipFill rotWithShape="1">
          <a:blip r:embed="rId6">
            <a:alphaModFix/>
          </a:blip>
          <a:srcRect b="0" l="0" r="0" t="0"/>
          <a:stretch/>
        </p:blipFill>
        <p:spPr>
          <a:xfrm>
            <a:off x="5999400" y="0"/>
            <a:ext cx="1202399" cy="856078"/>
          </a:xfrm>
          <a:prstGeom prst="rect">
            <a:avLst/>
          </a:prstGeom>
          <a:noFill/>
          <a:ln>
            <a:noFill/>
          </a:ln>
        </p:spPr>
      </p:pic>
      <p:pic>
        <p:nvPicPr>
          <p:cNvPr id="216" name="Google Shape;216;p19"/>
          <p:cNvPicPr preferRelativeResize="0"/>
          <p:nvPr/>
        </p:nvPicPr>
        <p:blipFill rotWithShape="1">
          <a:blip r:embed="rId7">
            <a:alphaModFix/>
          </a:blip>
          <a:srcRect b="0" l="0" r="0" t="0"/>
          <a:stretch/>
        </p:blipFill>
        <p:spPr>
          <a:xfrm>
            <a:off x="6454440" y="4572000"/>
            <a:ext cx="745198" cy="571498"/>
          </a:xfrm>
          <a:prstGeom prst="rect">
            <a:avLst/>
          </a:prstGeom>
          <a:noFill/>
          <a:ln>
            <a:noFill/>
          </a:ln>
        </p:spPr>
      </p:pic>
      <p:grpSp>
        <p:nvGrpSpPr>
          <p:cNvPr id="217" name="Google Shape;217;p19"/>
          <p:cNvGrpSpPr/>
          <p:nvPr/>
        </p:nvGrpSpPr>
        <p:grpSpPr>
          <a:xfrm>
            <a:off x="7828198" y="0"/>
            <a:ext cx="514984" cy="882719"/>
            <a:chOff x="7828198" y="0"/>
            <a:chExt cx="514984" cy="882719"/>
          </a:xfrm>
        </p:grpSpPr>
        <p:pic>
          <p:nvPicPr>
            <p:cNvPr id="218" name="Google Shape;218;p19"/>
            <p:cNvPicPr preferRelativeResize="0"/>
            <p:nvPr/>
          </p:nvPicPr>
          <p:blipFill rotWithShape="1">
            <a:blip r:embed="rId8">
              <a:alphaModFix/>
            </a:blip>
            <a:srcRect b="0" l="0" r="0" t="0"/>
            <a:stretch/>
          </p:blipFill>
          <p:spPr>
            <a:xfrm>
              <a:off x="7828199" y="25560"/>
              <a:ext cx="514439" cy="857159"/>
            </a:xfrm>
            <a:prstGeom prst="rect">
              <a:avLst/>
            </a:prstGeom>
            <a:noFill/>
            <a:ln>
              <a:noFill/>
            </a:ln>
          </p:spPr>
        </p:pic>
        <p:sp>
          <p:nvSpPr>
            <p:cNvPr id="219" name="Google Shape;219;p19"/>
            <p:cNvSpPr/>
            <p:nvPr/>
          </p:nvSpPr>
          <p:spPr>
            <a:xfrm>
              <a:off x="7828198" y="0"/>
              <a:ext cx="514984" cy="857250"/>
            </a:xfrm>
            <a:custGeom>
              <a:rect b="b" l="l" r="r" t="t"/>
              <a:pathLst>
                <a:path extrusionOk="0" h="857250" w="514984">
                  <a:moveTo>
                    <a:pt x="514438" y="857158"/>
                  </a:moveTo>
                  <a:lnTo>
                    <a:pt x="0" y="857158"/>
                  </a:lnTo>
                  <a:lnTo>
                    <a:pt x="0" y="0"/>
                  </a:lnTo>
                  <a:lnTo>
                    <a:pt x="514438" y="0"/>
                  </a:lnTo>
                  <a:lnTo>
                    <a:pt x="514438" y="857158"/>
                  </a:lnTo>
                  <a:close/>
                </a:path>
              </a:pathLst>
            </a:custGeom>
            <a:solidFill>
              <a:srgbClr val="B014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220" name="Google Shape;220;p19"/>
          <p:cNvSpPr txBox="1"/>
          <p:nvPr>
            <p:ph type="title"/>
          </p:nvPr>
        </p:nvSpPr>
        <p:spPr>
          <a:xfrm>
            <a:off x="4034825" y="451513"/>
            <a:ext cx="1321435" cy="6654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4200" u="sng">
                <a:solidFill>
                  <a:srgbClr val="E06666"/>
                </a:solidFill>
                <a:latin typeface="Helvetica Neue"/>
                <a:ea typeface="Helvetica Neue"/>
                <a:cs typeface="Helvetica Neue"/>
                <a:sym typeface="Helvetica Neue"/>
              </a:rPr>
              <a:t>Ruby</a:t>
            </a:r>
            <a:endParaRPr sz="4200">
              <a:latin typeface="Helvetica Neue"/>
              <a:ea typeface="Helvetica Neue"/>
              <a:cs typeface="Helvetica Neue"/>
              <a:sym typeface="Helvetica Neue"/>
            </a:endParaRPr>
          </a:p>
        </p:txBody>
      </p:sp>
      <p:grpSp>
        <p:nvGrpSpPr>
          <p:cNvPr id="221" name="Google Shape;221;p19"/>
          <p:cNvGrpSpPr/>
          <p:nvPr/>
        </p:nvGrpSpPr>
        <p:grpSpPr>
          <a:xfrm>
            <a:off x="0" y="0"/>
            <a:ext cx="3476158" cy="5143319"/>
            <a:chOff x="0" y="0"/>
            <a:chExt cx="3476158" cy="5143319"/>
          </a:xfrm>
        </p:grpSpPr>
        <p:pic>
          <p:nvPicPr>
            <p:cNvPr id="222" name="Google Shape;222;p19"/>
            <p:cNvPicPr preferRelativeResize="0"/>
            <p:nvPr/>
          </p:nvPicPr>
          <p:blipFill rotWithShape="1">
            <a:blip r:embed="rId9">
              <a:alphaModFix/>
            </a:blip>
            <a:srcRect b="0" l="0" r="0" t="0"/>
            <a:stretch/>
          </p:blipFill>
          <p:spPr>
            <a:xfrm>
              <a:off x="0" y="0"/>
              <a:ext cx="3476158" cy="5143319"/>
            </a:xfrm>
            <a:prstGeom prst="rect">
              <a:avLst/>
            </a:prstGeom>
            <a:noFill/>
            <a:ln>
              <a:noFill/>
            </a:ln>
          </p:spPr>
        </p:pic>
        <p:pic>
          <p:nvPicPr>
            <p:cNvPr id="223" name="Google Shape;223;p19"/>
            <p:cNvPicPr preferRelativeResize="0"/>
            <p:nvPr/>
          </p:nvPicPr>
          <p:blipFill rotWithShape="1">
            <a:blip r:embed="rId10">
              <a:alphaModFix/>
            </a:blip>
            <a:srcRect b="0" l="0" r="0" t="0"/>
            <a:stretch/>
          </p:blipFill>
          <p:spPr>
            <a:xfrm>
              <a:off x="170975" y="1881200"/>
              <a:ext cx="3060825" cy="1381124"/>
            </a:xfrm>
            <a:prstGeom prst="rect">
              <a:avLst/>
            </a:prstGeom>
            <a:noFill/>
            <a:ln>
              <a:noFill/>
            </a:ln>
          </p:spPr>
        </p:pic>
      </p:grpSp>
      <p:sp>
        <p:nvSpPr>
          <p:cNvPr id="224" name="Google Shape;224;p19"/>
          <p:cNvSpPr txBox="1"/>
          <p:nvPr/>
        </p:nvSpPr>
        <p:spPr>
          <a:xfrm>
            <a:off x="3843423" y="1248712"/>
            <a:ext cx="4852670" cy="3225800"/>
          </a:xfrm>
          <a:prstGeom prst="rect">
            <a:avLst/>
          </a:prstGeom>
          <a:noFill/>
          <a:ln>
            <a:noFill/>
          </a:ln>
        </p:spPr>
        <p:txBody>
          <a:bodyPr anchorCtr="0" anchor="t" bIns="0" lIns="0" spcFirstLastPara="1" rIns="0" wrap="square" tIns="12700">
            <a:spAutoFit/>
          </a:bodyPr>
          <a:lstStyle/>
          <a:p>
            <a:pPr indent="0" lvl="0" marL="279400" marR="477519" rtl="0" algn="l">
              <a:lnSpc>
                <a:spcPct val="100000"/>
              </a:lnSpc>
              <a:spcBef>
                <a:spcPts val="0"/>
              </a:spcBef>
              <a:spcAft>
                <a:spcPts val="0"/>
              </a:spcAft>
              <a:buNone/>
            </a:pPr>
            <a:r>
              <a:rPr b="1" lang="en-US" sz="1400">
                <a:solidFill>
                  <a:srgbClr val="D1D4DB"/>
                </a:solidFill>
                <a:latin typeface="Arial"/>
                <a:ea typeface="Arial"/>
                <a:cs typeface="Arial"/>
                <a:sym typeface="Arial"/>
              </a:rPr>
              <a:t>Web Application Framework: </a:t>
            </a:r>
            <a:r>
              <a:rPr lang="en-US" sz="1400">
                <a:solidFill>
                  <a:srgbClr val="D1D4DB"/>
                </a:solidFill>
                <a:latin typeface="Arial"/>
                <a:ea typeface="Arial"/>
                <a:cs typeface="Arial"/>
                <a:sym typeface="Arial"/>
              </a:rPr>
              <a:t>RoR is a robust web  application framework written in Ruby.</a:t>
            </a:r>
            <a:endParaRPr sz="1400">
              <a:latin typeface="Arial"/>
              <a:ea typeface="Arial"/>
              <a:cs typeface="Arial"/>
              <a:sym typeface="Arial"/>
            </a:endParaRPr>
          </a:p>
          <a:p>
            <a:pPr indent="0" lvl="0" marL="279400" marR="342900" rtl="0" algn="l">
              <a:lnSpc>
                <a:spcPct val="100000"/>
              </a:lnSpc>
              <a:spcBef>
                <a:spcPts val="0"/>
              </a:spcBef>
              <a:spcAft>
                <a:spcPts val="0"/>
              </a:spcAft>
              <a:buNone/>
            </a:pPr>
            <a:r>
              <a:rPr b="1" lang="en-US" sz="1400">
                <a:solidFill>
                  <a:srgbClr val="D1D4DB"/>
                </a:solidFill>
                <a:latin typeface="Arial"/>
                <a:ea typeface="Arial"/>
                <a:cs typeface="Arial"/>
                <a:sym typeface="Arial"/>
              </a:rPr>
              <a:t>Convention over Configuration (CoC): </a:t>
            </a:r>
            <a:r>
              <a:rPr lang="en-US" sz="1400">
                <a:solidFill>
                  <a:srgbClr val="D1D4DB"/>
                </a:solidFill>
                <a:latin typeface="Arial"/>
                <a:ea typeface="Arial"/>
                <a:cs typeface="Arial"/>
                <a:sym typeface="Arial"/>
              </a:rPr>
              <a:t>Emphasizes  sensible defaults, reducing the need for configuration.  </a:t>
            </a:r>
            <a:r>
              <a:rPr b="1" lang="en-US" sz="1400">
                <a:solidFill>
                  <a:srgbClr val="D1D4DB"/>
                </a:solidFill>
                <a:latin typeface="Arial"/>
                <a:ea typeface="Arial"/>
                <a:cs typeface="Arial"/>
                <a:sym typeface="Arial"/>
              </a:rPr>
              <a:t>Don't Repeat Yourself (DRY): </a:t>
            </a:r>
            <a:r>
              <a:rPr lang="en-US" sz="1400">
                <a:solidFill>
                  <a:srgbClr val="D1D4DB"/>
                </a:solidFill>
                <a:latin typeface="Arial"/>
                <a:ea typeface="Arial"/>
                <a:cs typeface="Arial"/>
                <a:sym typeface="Arial"/>
              </a:rPr>
              <a:t>Encourages code  reusability, reducing redundancy.</a:t>
            </a:r>
            <a:endParaRPr sz="1400">
              <a:latin typeface="Arial"/>
              <a:ea typeface="Arial"/>
              <a:cs typeface="Arial"/>
              <a:sym typeface="Arial"/>
            </a:endParaRPr>
          </a:p>
          <a:p>
            <a:pPr indent="0" lvl="0" marL="12700" marR="0" rtl="0" algn="l">
              <a:lnSpc>
                <a:spcPct val="100000"/>
              </a:lnSpc>
              <a:spcBef>
                <a:spcPts val="0"/>
              </a:spcBef>
              <a:spcAft>
                <a:spcPts val="0"/>
              </a:spcAft>
              <a:buNone/>
            </a:pPr>
            <a:r>
              <a:rPr b="1" lang="en-US" sz="1400">
                <a:solidFill>
                  <a:srgbClr val="D1D4DB"/>
                </a:solidFill>
                <a:latin typeface="Arial"/>
                <a:ea typeface="Arial"/>
                <a:cs typeface="Arial"/>
                <a:sym typeface="Arial"/>
              </a:rPr>
              <a:t>Advantages of RUBY:</a:t>
            </a:r>
            <a:endParaRPr sz="1400">
              <a:latin typeface="Arial"/>
              <a:ea typeface="Arial"/>
              <a:cs typeface="Arial"/>
              <a:sym typeface="Arial"/>
            </a:endParaRPr>
          </a:p>
          <a:p>
            <a:pPr indent="0" lvl="0" marL="279400" marR="374015" rtl="0" algn="l">
              <a:lnSpc>
                <a:spcPct val="100000"/>
              </a:lnSpc>
              <a:spcBef>
                <a:spcPts val="0"/>
              </a:spcBef>
              <a:spcAft>
                <a:spcPts val="0"/>
              </a:spcAft>
              <a:buNone/>
            </a:pPr>
            <a:r>
              <a:rPr b="1" lang="en-US" sz="1400">
                <a:solidFill>
                  <a:srgbClr val="D1D4DB"/>
                </a:solidFill>
                <a:latin typeface="Arial"/>
                <a:ea typeface="Arial"/>
                <a:cs typeface="Arial"/>
                <a:sym typeface="Arial"/>
              </a:rPr>
              <a:t>Time Efficiency: </a:t>
            </a:r>
            <a:r>
              <a:rPr lang="en-US" sz="1400">
                <a:solidFill>
                  <a:srgbClr val="D1D4DB"/>
                </a:solidFill>
                <a:latin typeface="Arial"/>
                <a:ea typeface="Arial"/>
                <a:cs typeface="Arial"/>
                <a:sym typeface="Arial"/>
              </a:rPr>
              <a:t>Built-in conventions and generators  speed up development.</a:t>
            </a:r>
            <a:endParaRPr sz="1400">
              <a:latin typeface="Arial"/>
              <a:ea typeface="Arial"/>
              <a:cs typeface="Arial"/>
              <a:sym typeface="Arial"/>
            </a:endParaRPr>
          </a:p>
          <a:p>
            <a:pPr indent="0" lvl="0" marL="279400" marR="693420" rtl="0" algn="l">
              <a:lnSpc>
                <a:spcPct val="100000"/>
              </a:lnSpc>
              <a:spcBef>
                <a:spcPts val="0"/>
              </a:spcBef>
              <a:spcAft>
                <a:spcPts val="0"/>
              </a:spcAft>
              <a:buNone/>
            </a:pPr>
            <a:r>
              <a:rPr b="1" lang="en-US" sz="1400">
                <a:solidFill>
                  <a:srgbClr val="D1D4DB"/>
                </a:solidFill>
                <a:latin typeface="Arial"/>
                <a:ea typeface="Arial"/>
                <a:cs typeface="Arial"/>
                <a:sym typeface="Arial"/>
              </a:rPr>
              <a:t>Cost-Effective: </a:t>
            </a:r>
            <a:r>
              <a:rPr lang="en-US" sz="1400">
                <a:solidFill>
                  <a:srgbClr val="D1D4DB"/>
                </a:solidFill>
                <a:latin typeface="Arial"/>
                <a:ea typeface="Arial"/>
                <a:cs typeface="Arial"/>
                <a:sym typeface="Arial"/>
              </a:rPr>
              <a:t>Rapid development and a strong  community contribute to cost-effectiveness.</a:t>
            </a:r>
            <a:endParaRPr sz="1400">
              <a:latin typeface="Arial"/>
              <a:ea typeface="Arial"/>
              <a:cs typeface="Arial"/>
              <a:sym typeface="Arial"/>
            </a:endParaRPr>
          </a:p>
          <a:p>
            <a:pPr indent="0" lvl="0" marL="279400" marR="5080" rtl="0" algn="l">
              <a:lnSpc>
                <a:spcPct val="100000"/>
              </a:lnSpc>
              <a:spcBef>
                <a:spcPts val="0"/>
              </a:spcBef>
              <a:spcAft>
                <a:spcPts val="0"/>
              </a:spcAft>
              <a:buNone/>
            </a:pPr>
            <a:r>
              <a:rPr b="1" lang="en-US" sz="1400">
                <a:solidFill>
                  <a:srgbClr val="D1D4DB"/>
                </a:solidFill>
                <a:latin typeface="Arial"/>
                <a:ea typeface="Arial"/>
                <a:cs typeface="Arial"/>
                <a:sym typeface="Arial"/>
              </a:rPr>
              <a:t>Community Support: </a:t>
            </a:r>
            <a:r>
              <a:rPr lang="en-US" sz="1400">
                <a:solidFill>
                  <a:srgbClr val="D1D4DB"/>
                </a:solidFill>
                <a:latin typeface="Arial"/>
                <a:ea typeface="Arial"/>
                <a:cs typeface="Arial"/>
                <a:sym typeface="Arial"/>
              </a:rPr>
              <a:t>Active community ensures ongoing  support and a wealth of resources.</a:t>
            </a:r>
            <a:endParaRPr sz="1400">
              <a:latin typeface="Arial"/>
              <a:ea typeface="Arial"/>
              <a:cs typeface="Arial"/>
              <a:sym typeface="Arial"/>
            </a:endParaRPr>
          </a:p>
          <a:p>
            <a:pPr indent="0" lvl="0" marL="279400" marR="422909" rtl="0" algn="l">
              <a:lnSpc>
                <a:spcPct val="100000"/>
              </a:lnSpc>
              <a:spcBef>
                <a:spcPts val="0"/>
              </a:spcBef>
              <a:spcAft>
                <a:spcPts val="0"/>
              </a:spcAft>
              <a:buNone/>
            </a:pPr>
            <a:r>
              <a:rPr b="1" lang="en-US" sz="1400">
                <a:solidFill>
                  <a:srgbClr val="D1D4DB"/>
                </a:solidFill>
                <a:latin typeface="Arial"/>
                <a:ea typeface="Arial"/>
                <a:cs typeface="Arial"/>
                <a:sym typeface="Arial"/>
              </a:rPr>
              <a:t>Model-View-Controller (MVC): </a:t>
            </a:r>
            <a:r>
              <a:rPr lang="en-US" sz="1400">
                <a:solidFill>
                  <a:srgbClr val="D1D4DB"/>
                </a:solidFill>
                <a:latin typeface="Arial"/>
                <a:ea typeface="Arial"/>
                <a:cs typeface="Arial"/>
                <a:sym typeface="Arial"/>
              </a:rPr>
              <a:t>Follows a structured  architectural pattern for organized development.</a:t>
            </a:r>
            <a:endParaRPr sz="140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8" name="Shape 228"/>
        <p:cNvGrpSpPr/>
        <p:nvPr/>
      </p:nvGrpSpPr>
      <p:grpSpPr>
        <a:xfrm>
          <a:off x="0" y="0"/>
          <a:ext cx="0" cy="0"/>
          <a:chOff x="0" y="0"/>
          <a:chExt cx="0" cy="0"/>
        </a:xfrm>
      </p:grpSpPr>
      <p:pic>
        <p:nvPicPr>
          <p:cNvPr id="229" name="Google Shape;229;p20"/>
          <p:cNvPicPr preferRelativeResize="0"/>
          <p:nvPr/>
        </p:nvPicPr>
        <p:blipFill rotWithShape="1">
          <a:blip r:embed="rId3">
            <a:alphaModFix/>
          </a:blip>
          <a:srcRect b="0" l="0" r="0" t="0"/>
          <a:stretch/>
        </p:blipFill>
        <p:spPr>
          <a:xfrm>
            <a:off x="0" y="0"/>
            <a:ext cx="9143999" cy="5143499"/>
          </a:xfrm>
          <a:prstGeom prst="rect">
            <a:avLst/>
          </a:prstGeom>
          <a:noFill/>
          <a:ln>
            <a:noFill/>
          </a:ln>
        </p:spPr>
      </p:pic>
      <p:sp>
        <p:nvSpPr>
          <p:cNvPr id="230" name="Google Shape;230;p20"/>
          <p:cNvSpPr txBox="1"/>
          <p:nvPr/>
        </p:nvSpPr>
        <p:spPr>
          <a:xfrm>
            <a:off x="194034" y="1825766"/>
            <a:ext cx="5732100" cy="2136900"/>
          </a:xfrm>
          <a:prstGeom prst="rect">
            <a:avLst/>
          </a:prstGeom>
          <a:noFill/>
          <a:ln>
            <a:noFill/>
          </a:ln>
        </p:spPr>
        <p:txBody>
          <a:bodyPr anchorCtr="0" anchor="t" bIns="0" lIns="0" spcFirstLastPara="1" rIns="0" wrap="square" tIns="12700">
            <a:spAutoFit/>
          </a:bodyPr>
          <a:lstStyle/>
          <a:p>
            <a:pPr indent="-283844" lvl="0" marL="321310" marR="30480" rtl="0" algn="l">
              <a:lnSpc>
                <a:spcPct val="100000"/>
              </a:lnSpc>
              <a:spcBef>
                <a:spcPts val="0"/>
              </a:spcBef>
              <a:spcAft>
                <a:spcPts val="0"/>
              </a:spcAft>
              <a:buClr>
                <a:schemeClr val="lt1"/>
              </a:buClr>
              <a:buSzPts val="1800"/>
              <a:buFont typeface="Arial"/>
              <a:buChar char="►"/>
            </a:pPr>
            <a:r>
              <a:rPr b="1" lang="en-US" sz="2300">
                <a:solidFill>
                  <a:schemeClr val="lt1"/>
                </a:solidFill>
                <a:latin typeface="Trebuchet MS"/>
                <a:ea typeface="Trebuchet MS"/>
                <a:cs typeface="Trebuchet MS"/>
                <a:sym typeface="Trebuchet MS"/>
              </a:rPr>
              <a:t>Java</a:t>
            </a:r>
            <a:r>
              <a:rPr b="1" lang="en-US" sz="2300">
                <a:solidFill>
                  <a:schemeClr val="lt1"/>
                </a:solidFill>
                <a:latin typeface="Trebuchet MS"/>
                <a:ea typeface="Trebuchet MS"/>
                <a:cs typeface="Trebuchet MS"/>
                <a:sym typeface="Trebuchet MS"/>
              </a:rPr>
              <a:t> is a well-established and  highly favored	language for  backend development, and for  good	reason! Here's a breakdown  of its strengths and why	it might  be the perfect fit for your next  project:</a:t>
            </a:r>
            <a:endParaRPr sz="2300">
              <a:solidFill>
                <a:schemeClr val="lt1"/>
              </a:solidFill>
              <a:latin typeface="Trebuchet MS"/>
              <a:ea typeface="Trebuchet MS"/>
              <a:cs typeface="Trebuchet MS"/>
              <a:sym typeface="Trebuchet MS"/>
            </a:endParaRPr>
          </a:p>
        </p:txBody>
      </p:sp>
      <p:sp>
        <p:nvSpPr>
          <p:cNvPr id="231" name="Google Shape;231;p20"/>
          <p:cNvSpPr txBox="1"/>
          <p:nvPr>
            <p:ph type="title"/>
          </p:nvPr>
        </p:nvSpPr>
        <p:spPr>
          <a:xfrm>
            <a:off x="610700" y="222500"/>
            <a:ext cx="7646700" cy="597600"/>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3800">
                <a:solidFill>
                  <a:schemeClr val="lt1"/>
                </a:solidFill>
                <a:latin typeface="Lucida Sans"/>
                <a:ea typeface="Lucida Sans"/>
                <a:cs typeface="Lucida Sans"/>
                <a:sym typeface="Lucida Sans"/>
              </a:rPr>
              <a:t>Java </a:t>
            </a:r>
            <a:r>
              <a:rPr lang="en-US" sz="3800">
                <a:solidFill>
                  <a:schemeClr val="lt1"/>
                </a:solidFill>
                <a:latin typeface="Lucida Sans"/>
                <a:ea typeface="Lucida Sans"/>
                <a:cs typeface="Lucida Sans"/>
                <a:sym typeface="Lucida Sans"/>
              </a:rPr>
              <a:t>Backend</a:t>
            </a:r>
            <a:r>
              <a:rPr lang="en-US" sz="3800">
                <a:solidFill>
                  <a:schemeClr val="lt1"/>
                </a:solidFill>
                <a:latin typeface="Lucida Sans"/>
                <a:ea typeface="Lucida Sans"/>
                <a:cs typeface="Lucida Sans"/>
                <a:sym typeface="Lucida Sans"/>
              </a:rPr>
              <a:t> Development</a:t>
            </a:r>
            <a:endParaRPr sz="3800">
              <a:solidFill>
                <a:schemeClr val="lt1"/>
              </a:solidFill>
              <a:latin typeface="Lucida Sans"/>
              <a:ea typeface="Lucida Sans"/>
              <a:cs typeface="Lucida Sans"/>
              <a:sym typeface="Lucida Sans"/>
            </a:endParaRPr>
          </a:p>
        </p:txBody>
      </p:sp>
      <p:sp>
        <p:nvSpPr>
          <p:cNvPr id="232" name="Google Shape;232;p20"/>
          <p:cNvSpPr/>
          <p:nvPr/>
        </p:nvSpPr>
        <p:spPr>
          <a:xfrm>
            <a:off x="789024" y="676680"/>
            <a:ext cx="5137150" cy="29845"/>
          </a:xfrm>
          <a:custGeom>
            <a:rect b="b" l="l" r="r" t="t"/>
            <a:pathLst>
              <a:path extrusionOk="0" h="29845" w="5137150">
                <a:moveTo>
                  <a:pt x="5136709" y="29717"/>
                </a:moveTo>
                <a:lnTo>
                  <a:pt x="0" y="29717"/>
                </a:lnTo>
                <a:lnTo>
                  <a:pt x="0" y="0"/>
                </a:lnTo>
                <a:lnTo>
                  <a:pt x="5136709" y="0"/>
                </a:lnTo>
                <a:lnTo>
                  <a:pt x="5136709" y="29717"/>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21"/>
          <p:cNvPicPr preferRelativeResize="0"/>
          <p:nvPr/>
        </p:nvPicPr>
        <p:blipFill rotWithShape="1">
          <a:blip r:embed="rId3">
            <a:alphaModFix/>
          </a:blip>
          <a:srcRect b="0" l="0" r="0" t="0"/>
          <a:stretch/>
        </p:blipFill>
        <p:spPr>
          <a:xfrm>
            <a:off x="5999400" y="0"/>
            <a:ext cx="1202399" cy="856078"/>
          </a:xfrm>
          <a:prstGeom prst="rect">
            <a:avLst/>
          </a:prstGeom>
          <a:noFill/>
          <a:ln>
            <a:noFill/>
          </a:ln>
        </p:spPr>
      </p:pic>
      <p:pic>
        <p:nvPicPr>
          <p:cNvPr id="238" name="Google Shape;238;p21"/>
          <p:cNvPicPr preferRelativeResize="0"/>
          <p:nvPr/>
        </p:nvPicPr>
        <p:blipFill rotWithShape="1">
          <a:blip r:embed="rId4">
            <a:alphaModFix/>
          </a:blip>
          <a:srcRect b="0" l="0" r="0" t="0"/>
          <a:stretch/>
        </p:blipFill>
        <p:spPr>
          <a:xfrm>
            <a:off x="6454440" y="4572000"/>
            <a:ext cx="745198" cy="571498"/>
          </a:xfrm>
          <a:prstGeom prst="rect">
            <a:avLst/>
          </a:prstGeom>
          <a:noFill/>
          <a:ln>
            <a:noFill/>
          </a:ln>
        </p:spPr>
      </p:pic>
      <p:sp>
        <p:nvSpPr>
          <p:cNvPr id="239" name="Google Shape;239;p21"/>
          <p:cNvSpPr txBox="1"/>
          <p:nvPr>
            <p:ph type="title"/>
          </p:nvPr>
        </p:nvSpPr>
        <p:spPr>
          <a:xfrm>
            <a:off x="282746" y="319107"/>
            <a:ext cx="6583800" cy="1005000"/>
          </a:xfrm>
          <a:prstGeom prst="rect">
            <a:avLst/>
          </a:prstGeom>
          <a:noFill/>
          <a:ln>
            <a:noFill/>
          </a:ln>
        </p:spPr>
        <p:txBody>
          <a:bodyPr anchorCtr="0" anchor="t" bIns="0" lIns="0" spcFirstLastPara="1" rIns="0" wrap="square" tIns="12700">
            <a:spAutoFit/>
          </a:bodyPr>
          <a:lstStyle/>
          <a:p>
            <a:pPr indent="0" lvl="0" marL="12700" marR="5080" rtl="0" algn="l">
              <a:lnSpc>
                <a:spcPct val="107900"/>
              </a:lnSpc>
              <a:spcBef>
                <a:spcPts val="0"/>
              </a:spcBef>
              <a:spcAft>
                <a:spcPts val="0"/>
              </a:spcAft>
              <a:buNone/>
            </a:pPr>
            <a:r>
              <a:rPr b="0" lang="en-US" sz="3100" u="sng">
                <a:solidFill>
                  <a:srgbClr val="EBEBEB"/>
                </a:solidFill>
                <a:latin typeface="Lucida Sans"/>
                <a:ea typeface="Lucida Sans"/>
                <a:cs typeface="Lucida Sans"/>
                <a:sym typeface="Lucida Sans"/>
              </a:rPr>
              <a:t>Some popular Java frameworks for backend development</a:t>
            </a:r>
            <a:endParaRPr sz="3100">
              <a:latin typeface="Lucida Sans"/>
              <a:ea typeface="Lucida Sans"/>
              <a:cs typeface="Lucida Sans"/>
              <a:sym typeface="Lucida Sans"/>
            </a:endParaRPr>
          </a:p>
        </p:txBody>
      </p:sp>
      <p:grpSp>
        <p:nvGrpSpPr>
          <p:cNvPr id="240" name="Google Shape;240;p21"/>
          <p:cNvGrpSpPr/>
          <p:nvPr/>
        </p:nvGrpSpPr>
        <p:grpSpPr>
          <a:xfrm>
            <a:off x="7831800" y="0"/>
            <a:ext cx="514984" cy="882719"/>
            <a:chOff x="7831800" y="0"/>
            <a:chExt cx="514984" cy="882719"/>
          </a:xfrm>
        </p:grpSpPr>
        <p:pic>
          <p:nvPicPr>
            <p:cNvPr id="241" name="Google Shape;241;p21"/>
            <p:cNvPicPr preferRelativeResize="0"/>
            <p:nvPr/>
          </p:nvPicPr>
          <p:blipFill rotWithShape="1">
            <a:blip r:embed="rId5">
              <a:alphaModFix/>
            </a:blip>
            <a:srcRect b="0" l="0" r="0" t="0"/>
            <a:stretch/>
          </p:blipFill>
          <p:spPr>
            <a:xfrm>
              <a:off x="7831800" y="25560"/>
              <a:ext cx="514439" cy="857159"/>
            </a:xfrm>
            <a:prstGeom prst="rect">
              <a:avLst/>
            </a:prstGeom>
            <a:noFill/>
            <a:ln>
              <a:noFill/>
            </a:ln>
          </p:spPr>
        </p:pic>
        <p:sp>
          <p:nvSpPr>
            <p:cNvPr id="242" name="Google Shape;242;p21"/>
            <p:cNvSpPr/>
            <p:nvPr/>
          </p:nvSpPr>
          <p:spPr>
            <a:xfrm>
              <a:off x="7831800" y="0"/>
              <a:ext cx="514984" cy="857250"/>
            </a:xfrm>
            <a:custGeom>
              <a:rect b="b" l="l" r="r" t="t"/>
              <a:pathLst>
                <a:path extrusionOk="0" h="857250" w="514984">
                  <a:moveTo>
                    <a:pt x="514438" y="857158"/>
                  </a:moveTo>
                  <a:lnTo>
                    <a:pt x="0" y="857158"/>
                  </a:lnTo>
                  <a:lnTo>
                    <a:pt x="0" y="0"/>
                  </a:lnTo>
                  <a:lnTo>
                    <a:pt x="514438" y="0"/>
                  </a:lnTo>
                  <a:lnTo>
                    <a:pt x="514438" y="857158"/>
                  </a:lnTo>
                  <a:close/>
                </a:path>
              </a:pathLst>
            </a:custGeom>
            <a:solidFill>
              <a:srgbClr val="B014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243" name="Google Shape;243;p21"/>
          <p:cNvSpPr txBox="1"/>
          <p:nvPr/>
        </p:nvSpPr>
        <p:spPr>
          <a:xfrm>
            <a:off x="692900" y="1531337"/>
            <a:ext cx="6509384" cy="3079115"/>
          </a:xfrm>
          <a:prstGeom prst="rect">
            <a:avLst/>
          </a:prstGeom>
          <a:noFill/>
          <a:ln>
            <a:noFill/>
          </a:ln>
        </p:spPr>
        <p:txBody>
          <a:bodyPr anchorCtr="0" anchor="t" bIns="0" lIns="0" spcFirstLastPara="1" rIns="0" wrap="square" tIns="12700">
            <a:spAutoFit/>
          </a:bodyPr>
          <a:lstStyle/>
          <a:p>
            <a:pPr indent="-207644" lvl="0" marL="219709" marR="68580" rtl="0" algn="l">
              <a:lnSpc>
                <a:spcPct val="108200"/>
              </a:lnSpc>
              <a:spcBef>
                <a:spcPts val="0"/>
              </a:spcBef>
              <a:spcAft>
                <a:spcPts val="0"/>
              </a:spcAft>
              <a:buClr>
                <a:srgbClr val="8AD0D6"/>
              </a:buClr>
              <a:buSzPts val="1250"/>
              <a:buFont typeface="Arial"/>
              <a:buChar char="►"/>
            </a:pPr>
            <a:r>
              <a:rPr b="1" lang="en-US" sz="1700">
                <a:solidFill>
                  <a:srgbClr val="FFFFFF"/>
                </a:solidFill>
                <a:latin typeface="Arial"/>
                <a:ea typeface="Arial"/>
                <a:cs typeface="Arial"/>
                <a:sym typeface="Arial"/>
              </a:rPr>
              <a:t>Spring Framework: </a:t>
            </a:r>
            <a:r>
              <a:rPr lang="en-US" sz="1700">
                <a:solidFill>
                  <a:srgbClr val="FFFFFF"/>
                </a:solidFill>
                <a:latin typeface="Lucida Sans"/>
                <a:ea typeface="Lucida Sans"/>
                <a:cs typeface="Lucida Sans"/>
                <a:sym typeface="Lucida Sans"/>
              </a:rPr>
              <a:t>The most popular Java framework,  highly	versatile and modular, offering rich functionality for  web	development, data access, security, and more. Can be  complex for beginners.</a:t>
            </a:r>
            <a:endParaRPr sz="1700">
              <a:latin typeface="Lucida Sans"/>
              <a:ea typeface="Lucida Sans"/>
              <a:cs typeface="Lucida Sans"/>
              <a:sym typeface="Lucida Sans"/>
            </a:endParaRPr>
          </a:p>
          <a:p>
            <a:pPr indent="-207644" lvl="0" marL="219709" marR="5080" rtl="0" algn="just">
              <a:lnSpc>
                <a:spcPct val="108200"/>
              </a:lnSpc>
              <a:spcBef>
                <a:spcPts val="985"/>
              </a:spcBef>
              <a:spcAft>
                <a:spcPts val="0"/>
              </a:spcAft>
              <a:buClr>
                <a:srgbClr val="8AD0D6"/>
              </a:buClr>
              <a:buSzPts val="1250"/>
              <a:buFont typeface="Arial"/>
              <a:buChar char="►"/>
            </a:pPr>
            <a:r>
              <a:rPr b="1" lang="en-US" sz="1700">
                <a:solidFill>
                  <a:srgbClr val="FFFFFF"/>
                </a:solidFill>
                <a:latin typeface="Arial"/>
                <a:ea typeface="Arial"/>
                <a:cs typeface="Arial"/>
                <a:sym typeface="Arial"/>
              </a:rPr>
              <a:t>Spring Boot: </a:t>
            </a:r>
            <a:r>
              <a:rPr lang="en-US" sz="1700">
                <a:solidFill>
                  <a:srgbClr val="FFFFFF"/>
                </a:solidFill>
                <a:latin typeface="Lucida Sans"/>
                <a:ea typeface="Lucida Sans"/>
                <a:cs typeface="Lucida Sans"/>
                <a:sym typeface="Lucida Sans"/>
              </a:rPr>
              <a:t>A lightweight Spring framework variant ideal  for quick prototyping and microservices development.  Easier to learn but less feature-rich than Spring.</a:t>
            </a:r>
            <a:endParaRPr sz="1700">
              <a:latin typeface="Lucida Sans"/>
              <a:ea typeface="Lucida Sans"/>
              <a:cs typeface="Lucida Sans"/>
              <a:sym typeface="Lucida Sans"/>
            </a:endParaRPr>
          </a:p>
          <a:p>
            <a:pPr indent="-207644" lvl="0" marL="219709" marR="350520" rtl="0" algn="l">
              <a:lnSpc>
                <a:spcPct val="108200"/>
              </a:lnSpc>
              <a:spcBef>
                <a:spcPts val="985"/>
              </a:spcBef>
              <a:spcAft>
                <a:spcPts val="0"/>
              </a:spcAft>
              <a:buClr>
                <a:srgbClr val="8AD0D6"/>
              </a:buClr>
              <a:buSzPts val="1250"/>
              <a:buFont typeface="Arial"/>
              <a:buChar char="►"/>
            </a:pPr>
            <a:r>
              <a:rPr b="1" lang="en-US" sz="1700">
                <a:solidFill>
                  <a:srgbClr val="FFFFFF"/>
                </a:solidFill>
                <a:latin typeface="Arial"/>
                <a:ea typeface="Arial"/>
                <a:cs typeface="Arial"/>
                <a:sym typeface="Arial"/>
              </a:rPr>
              <a:t>Play Framework: </a:t>
            </a:r>
            <a:r>
              <a:rPr lang="en-US" sz="1700">
                <a:solidFill>
                  <a:srgbClr val="FFFFFF"/>
                </a:solidFill>
                <a:latin typeface="Lucida Sans"/>
                <a:ea typeface="Lucida Sans"/>
                <a:cs typeface="Lucida Sans"/>
                <a:sym typeface="Lucida Sans"/>
              </a:rPr>
              <a:t>A Scala-based framework offering high  performance and flexibility for web applications. Steeper  learning curve compared to Spring.</a:t>
            </a:r>
            <a:endParaRPr sz="1700">
              <a:latin typeface="Lucida Sans"/>
              <a:ea typeface="Lucida Sans"/>
              <a:cs typeface="Lucida Sans"/>
              <a:sym typeface="Lucid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22"/>
          <p:cNvPicPr preferRelativeResize="0"/>
          <p:nvPr/>
        </p:nvPicPr>
        <p:blipFill rotWithShape="1">
          <a:blip r:embed="rId3">
            <a:alphaModFix/>
          </a:blip>
          <a:srcRect b="0" l="0" r="0" t="0"/>
          <a:stretch/>
        </p:blipFill>
        <p:spPr>
          <a:xfrm>
            <a:off x="5999400" y="0"/>
            <a:ext cx="1202399" cy="856078"/>
          </a:xfrm>
          <a:prstGeom prst="rect">
            <a:avLst/>
          </a:prstGeom>
          <a:noFill/>
          <a:ln>
            <a:noFill/>
          </a:ln>
        </p:spPr>
      </p:pic>
      <p:pic>
        <p:nvPicPr>
          <p:cNvPr id="249" name="Google Shape;249;p22"/>
          <p:cNvPicPr preferRelativeResize="0"/>
          <p:nvPr/>
        </p:nvPicPr>
        <p:blipFill rotWithShape="1">
          <a:blip r:embed="rId4">
            <a:alphaModFix/>
          </a:blip>
          <a:srcRect b="0" l="0" r="0" t="0"/>
          <a:stretch/>
        </p:blipFill>
        <p:spPr>
          <a:xfrm>
            <a:off x="6454440" y="4572000"/>
            <a:ext cx="745198" cy="571498"/>
          </a:xfrm>
          <a:prstGeom prst="rect">
            <a:avLst/>
          </a:prstGeom>
          <a:noFill/>
          <a:ln>
            <a:noFill/>
          </a:ln>
        </p:spPr>
      </p:pic>
      <p:sp>
        <p:nvSpPr>
          <p:cNvPr id="250" name="Google Shape;250;p22"/>
          <p:cNvSpPr txBox="1"/>
          <p:nvPr>
            <p:ph type="title"/>
          </p:nvPr>
        </p:nvSpPr>
        <p:spPr>
          <a:xfrm>
            <a:off x="557585" y="319032"/>
            <a:ext cx="1980564" cy="6654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4200" u="sng">
                <a:solidFill>
                  <a:srgbClr val="EBEBEB"/>
                </a:solidFill>
                <a:latin typeface="Lucida Sans"/>
                <a:ea typeface="Lucida Sans"/>
                <a:cs typeface="Lucida Sans"/>
                <a:sym typeface="Lucida Sans"/>
              </a:rPr>
              <a:t>Storage</a:t>
            </a:r>
            <a:endParaRPr sz="4200">
              <a:latin typeface="Lucida Sans"/>
              <a:ea typeface="Lucida Sans"/>
              <a:cs typeface="Lucida Sans"/>
              <a:sym typeface="Lucida Sans"/>
            </a:endParaRPr>
          </a:p>
        </p:txBody>
      </p:sp>
      <p:grpSp>
        <p:nvGrpSpPr>
          <p:cNvPr id="251" name="Google Shape;251;p22"/>
          <p:cNvGrpSpPr/>
          <p:nvPr/>
        </p:nvGrpSpPr>
        <p:grpSpPr>
          <a:xfrm>
            <a:off x="7831800" y="0"/>
            <a:ext cx="514984" cy="882719"/>
            <a:chOff x="7831800" y="0"/>
            <a:chExt cx="514984" cy="882719"/>
          </a:xfrm>
        </p:grpSpPr>
        <p:pic>
          <p:nvPicPr>
            <p:cNvPr id="252" name="Google Shape;252;p22"/>
            <p:cNvPicPr preferRelativeResize="0"/>
            <p:nvPr/>
          </p:nvPicPr>
          <p:blipFill rotWithShape="1">
            <a:blip r:embed="rId5">
              <a:alphaModFix/>
            </a:blip>
            <a:srcRect b="0" l="0" r="0" t="0"/>
            <a:stretch/>
          </p:blipFill>
          <p:spPr>
            <a:xfrm>
              <a:off x="7831800" y="25560"/>
              <a:ext cx="514439" cy="857159"/>
            </a:xfrm>
            <a:prstGeom prst="rect">
              <a:avLst/>
            </a:prstGeom>
            <a:noFill/>
            <a:ln>
              <a:noFill/>
            </a:ln>
          </p:spPr>
        </p:pic>
        <p:sp>
          <p:nvSpPr>
            <p:cNvPr id="253" name="Google Shape;253;p22"/>
            <p:cNvSpPr/>
            <p:nvPr/>
          </p:nvSpPr>
          <p:spPr>
            <a:xfrm>
              <a:off x="7831800" y="0"/>
              <a:ext cx="514984" cy="857250"/>
            </a:xfrm>
            <a:custGeom>
              <a:rect b="b" l="l" r="r" t="t"/>
              <a:pathLst>
                <a:path extrusionOk="0" h="857250" w="514984">
                  <a:moveTo>
                    <a:pt x="514438" y="857158"/>
                  </a:moveTo>
                  <a:lnTo>
                    <a:pt x="0" y="857158"/>
                  </a:lnTo>
                  <a:lnTo>
                    <a:pt x="0" y="0"/>
                  </a:lnTo>
                  <a:lnTo>
                    <a:pt x="514438" y="0"/>
                  </a:lnTo>
                  <a:lnTo>
                    <a:pt x="514438" y="857158"/>
                  </a:lnTo>
                  <a:close/>
                </a:path>
              </a:pathLst>
            </a:custGeom>
            <a:solidFill>
              <a:srgbClr val="B014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254" name="Google Shape;254;p22"/>
          <p:cNvSpPr txBox="1"/>
          <p:nvPr/>
        </p:nvSpPr>
        <p:spPr>
          <a:xfrm>
            <a:off x="654370" y="1541625"/>
            <a:ext cx="6369685" cy="1854200"/>
          </a:xfrm>
          <a:prstGeom prst="rect">
            <a:avLst/>
          </a:prstGeom>
          <a:noFill/>
          <a:ln>
            <a:noFill/>
          </a:ln>
        </p:spPr>
        <p:txBody>
          <a:bodyPr anchorCtr="0" anchor="t" bIns="0" lIns="0" spcFirstLastPara="1" rIns="0" wrap="square" tIns="12700">
            <a:spAutoFit/>
          </a:bodyPr>
          <a:lstStyle/>
          <a:p>
            <a:pPr indent="-245744" lvl="0" marL="257809" marR="5080" rtl="0" algn="l">
              <a:lnSpc>
                <a:spcPct val="100000"/>
              </a:lnSpc>
              <a:spcBef>
                <a:spcPts val="0"/>
              </a:spcBef>
              <a:spcAft>
                <a:spcPts val="0"/>
              </a:spcAft>
              <a:buClr>
                <a:srgbClr val="8AD0D6"/>
              </a:buClr>
              <a:buSzPts val="1500"/>
              <a:buFont typeface="Arial"/>
              <a:buChar char="►"/>
            </a:pPr>
            <a:r>
              <a:rPr lang="en-US" sz="2000">
                <a:solidFill>
                  <a:srgbClr val="FFFFFF"/>
                </a:solidFill>
                <a:latin typeface="Lucida Sans"/>
                <a:ea typeface="Lucida Sans"/>
                <a:cs typeface="Lucida Sans"/>
                <a:sym typeface="Lucida Sans"/>
              </a:rPr>
              <a:t>In backend development, "storage" refers to the  mechanisms and systems used to persistently  store		and manage data used by your application.  This		data can be anything from user accounts  and	product information to images, videos, and  logs.</a:t>
            </a:r>
            <a:endParaRPr sz="2000">
              <a:latin typeface="Lucida Sans"/>
              <a:ea typeface="Lucida Sans"/>
              <a:cs typeface="Lucida Sans"/>
              <a:sym typeface="Lucid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3"/>
          <p:cNvSpPr txBox="1"/>
          <p:nvPr>
            <p:ph type="title"/>
          </p:nvPr>
        </p:nvSpPr>
        <p:spPr>
          <a:xfrm>
            <a:off x="557574" y="319212"/>
            <a:ext cx="6605270" cy="882015"/>
          </a:xfrm>
          <a:prstGeom prst="rect">
            <a:avLst/>
          </a:prstGeom>
          <a:noFill/>
          <a:ln>
            <a:noFill/>
          </a:ln>
        </p:spPr>
        <p:txBody>
          <a:bodyPr anchorCtr="0" anchor="t" bIns="0" lIns="0" spcFirstLastPara="1" rIns="0" wrap="square" tIns="12700">
            <a:spAutoFit/>
          </a:bodyPr>
          <a:lstStyle/>
          <a:p>
            <a:pPr indent="0" lvl="0" marL="12700" marR="5080" rtl="0" algn="l">
              <a:lnSpc>
                <a:spcPct val="108100"/>
              </a:lnSpc>
              <a:spcBef>
                <a:spcPts val="0"/>
              </a:spcBef>
              <a:spcAft>
                <a:spcPts val="0"/>
              </a:spcAft>
              <a:buNone/>
            </a:pPr>
            <a:r>
              <a:rPr b="0" lang="en-US" u="none">
                <a:solidFill>
                  <a:srgbClr val="EBEBEB"/>
                </a:solidFill>
                <a:latin typeface="Helvetica Neue"/>
                <a:ea typeface="Helvetica Neue"/>
                <a:cs typeface="Helvetica Neue"/>
                <a:sym typeface="Helvetica Neue"/>
              </a:rPr>
              <a:t>Here are some popular storage relational  databases for backend development:</a:t>
            </a:r>
            <a:endParaRPr/>
          </a:p>
        </p:txBody>
      </p:sp>
      <p:sp>
        <p:nvSpPr>
          <p:cNvPr id="260" name="Google Shape;260;p23"/>
          <p:cNvSpPr txBox="1"/>
          <p:nvPr/>
        </p:nvSpPr>
        <p:spPr>
          <a:xfrm>
            <a:off x="654370" y="1455517"/>
            <a:ext cx="6137275" cy="3317240"/>
          </a:xfrm>
          <a:prstGeom prst="rect">
            <a:avLst/>
          </a:prstGeom>
          <a:noFill/>
          <a:ln>
            <a:noFill/>
          </a:ln>
        </p:spPr>
        <p:txBody>
          <a:bodyPr anchorCtr="0" anchor="t" bIns="0" lIns="0" spcFirstLastPara="1" rIns="0" wrap="square" tIns="31100">
            <a:spAutoFit/>
          </a:bodyPr>
          <a:lstStyle/>
          <a:p>
            <a:pPr indent="-245109" lvl="0" marL="257809" marR="742315" rtl="0" algn="l">
              <a:lnSpc>
                <a:spcPct val="114100"/>
              </a:lnSpc>
              <a:spcBef>
                <a:spcPts val="0"/>
              </a:spcBef>
              <a:spcAft>
                <a:spcPts val="0"/>
              </a:spcAft>
              <a:buClr>
                <a:srgbClr val="8AD0D6"/>
              </a:buClr>
              <a:buSzPts val="1500"/>
              <a:buFont typeface="Arial"/>
              <a:buChar char="►"/>
            </a:pPr>
            <a:r>
              <a:rPr b="1" lang="en-US" sz="2000">
                <a:solidFill>
                  <a:srgbClr val="FFFFFF"/>
                </a:solidFill>
                <a:latin typeface="Arial"/>
                <a:ea typeface="Arial"/>
                <a:cs typeface="Arial"/>
                <a:sym typeface="Arial"/>
              </a:rPr>
              <a:t>MySQL: </a:t>
            </a:r>
            <a:r>
              <a:rPr lang="en-US" sz="2000">
                <a:solidFill>
                  <a:srgbClr val="FFFFFF"/>
                </a:solidFill>
                <a:latin typeface="Lucida Sans"/>
                <a:ea typeface="Lucida Sans"/>
                <a:cs typeface="Lucida Sans"/>
                <a:sym typeface="Lucida Sans"/>
              </a:rPr>
              <a:t>Open-source, widely used, and  well-supported, ideal for smaller websites  and	applications.</a:t>
            </a:r>
            <a:endParaRPr sz="2000">
              <a:latin typeface="Lucida Sans"/>
              <a:ea typeface="Lucida Sans"/>
              <a:cs typeface="Lucida Sans"/>
              <a:sym typeface="Lucida Sans"/>
            </a:endParaRPr>
          </a:p>
          <a:p>
            <a:pPr indent="-245744" lvl="0" marL="257809" marR="79375" rtl="0" algn="l">
              <a:lnSpc>
                <a:spcPct val="108000"/>
              </a:lnSpc>
              <a:spcBef>
                <a:spcPts val="1000"/>
              </a:spcBef>
              <a:spcAft>
                <a:spcPts val="0"/>
              </a:spcAft>
              <a:buClr>
                <a:srgbClr val="8AD0D6"/>
              </a:buClr>
              <a:buSzPts val="1500"/>
              <a:buFont typeface="Arial"/>
              <a:buChar char="►"/>
            </a:pPr>
            <a:r>
              <a:rPr b="1" lang="en-US" sz="2000">
                <a:solidFill>
                  <a:srgbClr val="FFFFFF"/>
                </a:solidFill>
                <a:latin typeface="Arial"/>
                <a:ea typeface="Arial"/>
                <a:cs typeface="Arial"/>
                <a:sym typeface="Arial"/>
              </a:rPr>
              <a:t>MariaDB: </a:t>
            </a:r>
            <a:r>
              <a:rPr lang="en-US" sz="2000">
                <a:solidFill>
                  <a:srgbClr val="FFFFFF"/>
                </a:solidFill>
                <a:latin typeface="Lucida Sans"/>
                <a:ea typeface="Lucida Sans"/>
                <a:cs typeface="Lucida Sans"/>
                <a:sym typeface="Lucida Sans"/>
              </a:rPr>
              <a:t>Open-source, community-driven fork  of	MySQL, offering improved performance and  scalability.</a:t>
            </a:r>
            <a:endParaRPr sz="2000">
              <a:latin typeface="Lucida Sans"/>
              <a:ea typeface="Lucida Sans"/>
              <a:cs typeface="Lucida Sans"/>
              <a:sym typeface="Lucida Sans"/>
            </a:endParaRPr>
          </a:p>
          <a:p>
            <a:pPr indent="-245744" lvl="0" marL="257809" marR="5080" rtl="0" algn="l">
              <a:lnSpc>
                <a:spcPct val="108000"/>
              </a:lnSpc>
              <a:spcBef>
                <a:spcPts val="1000"/>
              </a:spcBef>
              <a:spcAft>
                <a:spcPts val="0"/>
              </a:spcAft>
              <a:buClr>
                <a:srgbClr val="8AD0D6"/>
              </a:buClr>
              <a:buSzPts val="1500"/>
              <a:buFont typeface="Arial"/>
              <a:buChar char="►"/>
            </a:pPr>
            <a:r>
              <a:rPr b="1" lang="en-US" sz="2000">
                <a:solidFill>
                  <a:srgbClr val="FFFFFF"/>
                </a:solidFill>
                <a:latin typeface="Arial"/>
                <a:ea typeface="Arial"/>
                <a:cs typeface="Arial"/>
                <a:sym typeface="Arial"/>
              </a:rPr>
              <a:t>PostgreSQL: </a:t>
            </a:r>
            <a:r>
              <a:rPr lang="en-US" sz="2000">
                <a:solidFill>
                  <a:srgbClr val="FFFFFF"/>
                </a:solidFill>
                <a:latin typeface="Lucida Sans"/>
                <a:ea typeface="Lucida Sans"/>
                <a:cs typeface="Lucida Sans"/>
                <a:sym typeface="Lucida Sans"/>
              </a:rPr>
              <a:t>Open-source, ACID-compliant, and  feature-rich, suitable for complex applications  and	large data volumes.</a:t>
            </a:r>
            <a:endParaRPr sz="2000">
              <a:latin typeface="Lucida Sans"/>
              <a:ea typeface="Lucida Sans"/>
              <a:cs typeface="Lucida Sans"/>
              <a:sym typeface="Lucid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4"/>
          <p:cNvSpPr txBox="1"/>
          <p:nvPr>
            <p:ph type="title"/>
          </p:nvPr>
        </p:nvSpPr>
        <p:spPr>
          <a:xfrm>
            <a:off x="427385" y="395008"/>
            <a:ext cx="4220210" cy="6654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4200" u="sng">
                <a:solidFill>
                  <a:srgbClr val="EBEBEB"/>
                </a:solidFill>
                <a:latin typeface="Lucida Sans"/>
                <a:ea typeface="Lucida Sans"/>
                <a:cs typeface="Lucida Sans"/>
                <a:sym typeface="Lucida Sans"/>
              </a:rPr>
              <a:t>NoSQL database</a:t>
            </a:r>
            <a:endParaRPr sz="4200">
              <a:latin typeface="Lucida Sans"/>
              <a:ea typeface="Lucida Sans"/>
              <a:cs typeface="Lucida Sans"/>
              <a:sym typeface="Lucida Sans"/>
            </a:endParaRPr>
          </a:p>
        </p:txBody>
      </p:sp>
      <p:sp>
        <p:nvSpPr>
          <p:cNvPr id="266" name="Google Shape;266;p24"/>
          <p:cNvSpPr txBox="1"/>
          <p:nvPr/>
        </p:nvSpPr>
        <p:spPr>
          <a:xfrm>
            <a:off x="234624" y="1175711"/>
            <a:ext cx="5607685" cy="3572510"/>
          </a:xfrm>
          <a:prstGeom prst="rect">
            <a:avLst/>
          </a:prstGeom>
          <a:noFill/>
          <a:ln>
            <a:noFill/>
          </a:ln>
        </p:spPr>
        <p:txBody>
          <a:bodyPr anchorCtr="0" anchor="t" bIns="0" lIns="0" spcFirstLastPara="1" rIns="0" wrap="square" tIns="12700">
            <a:spAutoFit/>
          </a:bodyPr>
          <a:lstStyle/>
          <a:p>
            <a:pPr indent="-155575" lvl="0" marL="167640" marR="668655" rtl="0" algn="l">
              <a:lnSpc>
                <a:spcPct val="108200"/>
              </a:lnSpc>
              <a:spcBef>
                <a:spcPts val="0"/>
              </a:spcBef>
              <a:spcAft>
                <a:spcPts val="0"/>
              </a:spcAft>
              <a:buClr>
                <a:srgbClr val="8AD0D6"/>
              </a:buClr>
              <a:buSzPts val="950"/>
              <a:buFont typeface="Arial"/>
              <a:buChar char="►"/>
            </a:pPr>
            <a:r>
              <a:rPr lang="en-US" sz="1300">
                <a:solidFill>
                  <a:srgbClr val="FFFFFF"/>
                </a:solidFill>
                <a:latin typeface="Lucida Sans"/>
                <a:ea typeface="Lucida Sans"/>
                <a:cs typeface="Lucida Sans"/>
                <a:sym typeface="Lucida Sans"/>
              </a:rPr>
              <a:t>NoSQL databases offer a different approach to data storage  compared to relational databases, making them a good fit  for specific backend needs</a:t>
            </a:r>
            <a:endParaRPr sz="1300">
              <a:latin typeface="Lucida Sans"/>
              <a:ea typeface="Lucida Sans"/>
              <a:cs typeface="Lucida Sans"/>
              <a:sym typeface="Lucida Sans"/>
            </a:endParaRPr>
          </a:p>
          <a:p>
            <a:pPr indent="-156845" lvl="0" marL="168910" marR="0" rtl="0" algn="l">
              <a:lnSpc>
                <a:spcPct val="100000"/>
              </a:lnSpc>
              <a:spcBef>
                <a:spcPts val="975"/>
              </a:spcBef>
              <a:spcAft>
                <a:spcPts val="0"/>
              </a:spcAft>
              <a:buClr>
                <a:srgbClr val="8AD0D6"/>
              </a:buClr>
              <a:buSzPts val="950"/>
              <a:buFont typeface="Arial"/>
              <a:buChar char="►"/>
            </a:pPr>
            <a:r>
              <a:rPr lang="en-US" sz="1300">
                <a:solidFill>
                  <a:srgbClr val="FFFFFF"/>
                </a:solidFill>
                <a:latin typeface="Lucida Sans"/>
                <a:ea typeface="Lucida Sans"/>
                <a:cs typeface="Lucida Sans"/>
                <a:sym typeface="Lucida Sans"/>
              </a:rPr>
              <a:t>Here are some popular NoSQL databases for backend development:</a:t>
            </a:r>
            <a:endParaRPr sz="1300">
              <a:latin typeface="Lucida Sans"/>
              <a:ea typeface="Lucida Sans"/>
              <a:cs typeface="Lucida Sans"/>
              <a:sym typeface="Lucida Sans"/>
            </a:endParaRPr>
          </a:p>
          <a:p>
            <a:pPr indent="-156210" lvl="0" marL="168910" marR="45085" rtl="0" algn="l">
              <a:lnSpc>
                <a:spcPct val="100000"/>
              </a:lnSpc>
              <a:spcBef>
                <a:spcPts val="869"/>
              </a:spcBef>
              <a:spcAft>
                <a:spcPts val="0"/>
              </a:spcAft>
              <a:buClr>
                <a:srgbClr val="8AD0D6"/>
              </a:buClr>
              <a:buSzPts val="950"/>
              <a:buFont typeface="Arial"/>
              <a:buChar char="►"/>
            </a:pPr>
            <a:r>
              <a:rPr b="1" lang="en-US" sz="1300">
                <a:solidFill>
                  <a:srgbClr val="FFFFFF"/>
                </a:solidFill>
                <a:latin typeface="Arial"/>
                <a:ea typeface="Arial"/>
                <a:cs typeface="Arial"/>
                <a:sym typeface="Arial"/>
              </a:rPr>
              <a:t>MongoDB</a:t>
            </a:r>
            <a:r>
              <a:rPr lang="en-US" sz="1300">
                <a:solidFill>
                  <a:srgbClr val="FFFFFF"/>
                </a:solidFill>
                <a:latin typeface="Lucida Sans"/>
                <a:ea typeface="Lucida Sans"/>
                <a:cs typeface="Lucida Sans"/>
                <a:sym typeface="Lucida Sans"/>
              </a:rPr>
              <a:t>: A document-oriented database, popular for its flexibility  and ease of use.</a:t>
            </a:r>
            <a:endParaRPr sz="1300">
              <a:latin typeface="Lucida Sans"/>
              <a:ea typeface="Lucida Sans"/>
              <a:cs typeface="Lucida Sans"/>
              <a:sym typeface="Lucida Sans"/>
            </a:endParaRPr>
          </a:p>
          <a:p>
            <a:pPr indent="-156210" lvl="0" marL="168910" marR="511175" rtl="0" algn="l">
              <a:lnSpc>
                <a:spcPct val="100000"/>
              </a:lnSpc>
              <a:spcBef>
                <a:spcPts val="869"/>
              </a:spcBef>
              <a:spcAft>
                <a:spcPts val="0"/>
              </a:spcAft>
              <a:buClr>
                <a:srgbClr val="8AD0D6"/>
              </a:buClr>
              <a:buSzPts val="950"/>
              <a:buFont typeface="Arial"/>
              <a:buChar char="►"/>
            </a:pPr>
            <a:r>
              <a:rPr b="1" lang="en-US" sz="1300">
                <a:solidFill>
                  <a:srgbClr val="FFFFFF"/>
                </a:solidFill>
                <a:latin typeface="Arial"/>
                <a:ea typeface="Arial"/>
                <a:cs typeface="Arial"/>
                <a:sym typeface="Arial"/>
              </a:rPr>
              <a:t>Cassandra: </a:t>
            </a:r>
            <a:r>
              <a:rPr lang="en-US" sz="1300">
                <a:solidFill>
                  <a:srgbClr val="FFFFFF"/>
                </a:solidFill>
                <a:latin typeface="Lucida Sans"/>
                <a:ea typeface="Lucida Sans"/>
                <a:cs typeface="Lucida Sans"/>
                <a:sym typeface="Lucida Sans"/>
              </a:rPr>
              <a:t>A columnar database offering high scalability and  performance for large datasets.</a:t>
            </a:r>
            <a:endParaRPr sz="1300">
              <a:latin typeface="Lucida Sans"/>
              <a:ea typeface="Lucida Sans"/>
              <a:cs typeface="Lucida Sans"/>
              <a:sym typeface="Lucida Sans"/>
            </a:endParaRPr>
          </a:p>
          <a:p>
            <a:pPr indent="-155575" lvl="0" marL="167640" marR="64769" rtl="0" algn="l">
              <a:lnSpc>
                <a:spcPct val="108200"/>
              </a:lnSpc>
              <a:spcBef>
                <a:spcPts val="885"/>
              </a:spcBef>
              <a:spcAft>
                <a:spcPts val="0"/>
              </a:spcAft>
              <a:buClr>
                <a:srgbClr val="8AD0D6"/>
              </a:buClr>
              <a:buSzPts val="950"/>
              <a:buFont typeface="Arial"/>
              <a:buChar char="►"/>
            </a:pPr>
            <a:r>
              <a:rPr b="1" lang="en-US" sz="1300">
                <a:solidFill>
                  <a:srgbClr val="FFFFFF"/>
                </a:solidFill>
                <a:latin typeface="Arial"/>
                <a:ea typeface="Arial"/>
                <a:cs typeface="Arial"/>
                <a:sym typeface="Arial"/>
              </a:rPr>
              <a:t>Firebase: </a:t>
            </a:r>
            <a:r>
              <a:rPr lang="en-US" sz="1300">
                <a:solidFill>
                  <a:srgbClr val="FFFFFF"/>
                </a:solidFill>
                <a:latin typeface="Lucida Sans"/>
                <a:ea typeface="Lucida Sans"/>
                <a:cs typeface="Lucida Sans"/>
                <a:sym typeface="Lucida Sans"/>
              </a:rPr>
              <a:t>A Google Cloud Platform offering with Realtime Database  (document-based) and Cloud Firestore (NoSQL and SQL-inspired).</a:t>
            </a:r>
            <a:endParaRPr sz="1300">
              <a:latin typeface="Lucida Sans"/>
              <a:ea typeface="Lucida Sans"/>
              <a:cs typeface="Lucida Sans"/>
              <a:sym typeface="Lucida Sans"/>
            </a:endParaRPr>
          </a:p>
          <a:p>
            <a:pPr indent="-156210" lvl="0" marL="168910" marR="302895" rtl="0" algn="l">
              <a:lnSpc>
                <a:spcPct val="100000"/>
              </a:lnSpc>
              <a:spcBef>
                <a:spcPts val="980"/>
              </a:spcBef>
              <a:spcAft>
                <a:spcPts val="0"/>
              </a:spcAft>
              <a:buClr>
                <a:srgbClr val="8AD0D6"/>
              </a:buClr>
              <a:buSzPts val="950"/>
              <a:buFont typeface="Arial"/>
              <a:buChar char="►"/>
            </a:pPr>
            <a:r>
              <a:rPr b="1" lang="en-US" sz="1300">
                <a:solidFill>
                  <a:srgbClr val="FFFFFF"/>
                </a:solidFill>
                <a:latin typeface="Arial"/>
                <a:ea typeface="Arial"/>
                <a:cs typeface="Arial"/>
                <a:sym typeface="Arial"/>
              </a:rPr>
              <a:t>DynamoDB: </a:t>
            </a:r>
            <a:r>
              <a:rPr lang="en-US" sz="1300">
                <a:solidFill>
                  <a:srgbClr val="FFFFFF"/>
                </a:solidFill>
                <a:latin typeface="Lucida Sans"/>
                <a:ea typeface="Lucida Sans"/>
                <a:cs typeface="Lucida Sans"/>
                <a:sym typeface="Lucida Sans"/>
              </a:rPr>
              <a:t>A highly scalable and available key-value store from  Amazon Web Services.</a:t>
            </a:r>
            <a:endParaRPr sz="1300">
              <a:latin typeface="Lucida Sans"/>
              <a:ea typeface="Lucida Sans"/>
              <a:cs typeface="Lucida Sans"/>
              <a:sym typeface="Lucida Sans"/>
            </a:endParaRPr>
          </a:p>
          <a:p>
            <a:pPr indent="-156210" lvl="0" marL="168910" marR="5080" rtl="0" algn="l">
              <a:lnSpc>
                <a:spcPct val="100000"/>
              </a:lnSpc>
              <a:spcBef>
                <a:spcPts val="869"/>
              </a:spcBef>
              <a:spcAft>
                <a:spcPts val="0"/>
              </a:spcAft>
              <a:buClr>
                <a:srgbClr val="8AD0D6"/>
              </a:buClr>
              <a:buSzPts val="950"/>
              <a:buFont typeface="Arial"/>
              <a:buChar char="►"/>
            </a:pPr>
            <a:r>
              <a:rPr b="1" lang="en-US" sz="1300">
                <a:solidFill>
                  <a:srgbClr val="FFFFFF"/>
                </a:solidFill>
                <a:latin typeface="Arial"/>
                <a:ea typeface="Arial"/>
                <a:cs typeface="Arial"/>
                <a:sym typeface="Arial"/>
              </a:rPr>
              <a:t>Redis: </a:t>
            </a:r>
            <a:r>
              <a:rPr lang="en-US" sz="1300">
                <a:solidFill>
                  <a:srgbClr val="FFFFFF"/>
                </a:solidFill>
                <a:latin typeface="Lucida Sans"/>
                <a:ea typeface="Lucida Sans"/>
                <a:cs typeface="Lucida Sans"/>
                <a:sym typeface="Lucida Sans"/>
              </a:rPr>
              <a:t>An in-memory key-value store ideal for caching and real-time  applications.</a:t>
            </a:r>
            <a:endParaRPr sz="1300">
              <a:latin typeface="Lucida Sans"/>
              <a:ea typeface="Lucida Sans"/>
              <a:cs typeface="Lucida Sans"/>
              <a:sym typeface="Lucida Sans"/>
            </a:endParaRPr>
          </a:p>
        </p:txBody>
      </p:sp>
      <p:pic>
        <p:nvPicPr>
          <p:cNvPr id="267" name="Google Shape;267;p24"/>
          <p:cNvPicPr preferRelativeResize="0"/>
          <p:nvPr/>
        </p:nvPicPr>
        <p:blipFill rotWithShape="1">
          <a:blip r:embed="rId3">
            <a:alphaModFix/>
          </a:blip>
          <a:srcRect b="0" l="0" r="0" t="0"/>
          <a:stretch/>
        </p:blipFill>
        <p:spPr>
          <a:xfrm>
            <a:off x="5933600" y="1009025"/>
            <a:ext cx="3104299" cy="23556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1" name="Shape 271"/>
        <p:cNvGrpSpPr/>
        <p:nvPr/>
      </p:nvGrpSpPr>
      <p:grpSpPr>
        <a:xfrm>
          <a:off x="0" y="0"/>
          <a:ext cx="0" cy="0"/>
          <a:chOff x="0" y="0"/>
          <a:chExt cx="0" cy="0"/>
        </a:xfrm>
      </p:grpSpPr>
      <p:pic>
        <p:nvPicPr>
          <p:cNvPr id="272" name="Google Shape;272;p25"/>
          <p:cNvPicPr preferRelativeResize="0"/>
          <p:nvPr/>
        </p:nvPicPr>
        <p:blipFill rotWithShape="1">
          <a:blip r:embed="rId3">
            <a:alphaModFix/>
          </a:blip>
          <a:srcRect b="0" l="0" r="0" t="0"/>
          <a:stretch/>
        </p:blipFill>
        <p:spPr>
          <a:xfrm>
            <a:off x="0" y="0"/>
            <a:ext cx="9143999" cy="5143499"/>
          </a:xfrm>
          <a:prstGeom prst="rect">
            <a:avLst/>
          </a:prstGeom>
          <a:noFill/>
          <a:ln>
            <a:noFill/>
          </a:ln>
        </p:spPr>
      </p:pic>
      <p:grpSp>
        <p:nvGrpSpPr>
          <p:cNvPr id="273" name="Google Shape;273;p25"/>
          <p:cNvGrpSpPr/>
          <p:nvPr/>
        </p:nvGrpSpPr>
        <p:grpSpPr>
          <a:xfrm>
            <a:off x="0" y="2002264"/>
            <a:ext cx="3027758" cy="3141235"/>
            <a:chOff x="0" y="2002264"/>
            <a:chExt cx="3027758" cy="3141235"/>
          </a:xfrm>
        </p:grpSpPr>
        <p:pic>
          <p:nvPicPr>
            <p:cNvPr id="274" name="Google Shape;274;p25"/>
            <p:cNvPicPr preferRelativeResize="0"/>
            <p:nvPr/>
          </p:nvPicPr>
          <p:blipFill rotWithShape="1">
            <a:blip r:embed="rId4">
              <a:alphaModFix/>
            </a:blip>
            <a:srcRect b="0" l="0" r="0" t="0"/>
            <a:stretch/>
          </p:blipFill>
          <p:spPr>
            <a:xfrm>
              <a:off x="0" y="2002264"/>
              <a:ext cx="3027758" cy="3141235"/>
            </a:xfrm>
            <a:prstGeom prst="rect">
              <a:avLst/>
            </a:prstGeom>
            <a:noFill/>
            <a:ln>
              <a:noFill/>
            </a:ln>
          </p:spPr>
        </p:pic>
        <p:pic>
          <p:nvPicPr>
            <p:cNvPr id="275" name="Google Shape;275;p25"/>
            <p:cNvPicPr preferRelativeResize="0"/>
            <p:nvPr/>
          </p:nvPicPr>
          <p:blipFill rotWithShape="1">
            <a:blip r:embed="rId5">
              <a:alphaModFix/>
            </a:blip>
            <a:srcRect b="0" l="0" r="0" t="0"/>
            <a:stretch/>
          </p:blipFill>
          <p:spPr>
            <a:xfrm>
              <a:off x="0" y="2169261"/>
              <a:ext cx="1141808" cy="1774089"/>
            </a:xfrm>
            <a:prstGeom prst="rect">
              <a:avLst/>
            </a:prstGeom>
            <a:noFill/>
            <a:ln>
              <a:noFill/>
            </a:ln>
          </p:spPr>
        </p:pic>
      </p:grpSp>
      <p:pic>
        <p:nvPicPr>
          <p:cNvPr id="276" name="Google Shape;276;p25"/>
          <p:cNvPicPr preferRelativeResize="0"/>
          <p:nvPr/>
        </p:nvPicPr>
        <p:blipFill rotWithShape="1">
          <a:blip r:embed="rId6">
            <a:alphaModFix/>
          </a:blip>
          <a:srcRect b="0" l="0" r="0" t="0"/>
          <a:stretch/>
        </p:blipFill>
        <p:spPr>
          <a:xfrm>
            <a:off x="6456758" y="1257300"/>
            <a:ext cx="2114550" cy="2114549"/>
          </a:xfrm>
          <a:prstGeom prst="rect">
            <a:avLst/>
          </a:prstGeom>
          <a:noFill/>
          <a:ln>
            <a:noFill/>
          </a:ln>
        </p:spPr>
      </p:pic>
      <p:pic>
        <p:nvPicPr>
          <p:cNvPr id="277" name="Google Shape;277;p25"/>
          <p:cNvPicPr preferRelativeResize="0"/>
          <p:nvPr/>
        </p:nvPicPr>
        <p:blipFill rotWithShape="1">
          <a:blip r:embed="rId7">
            <a:alphaModFix/>
          </a:blip>
          <a:srcRect b="0" l="0" r="0" t="0"/>
          <a:stretch/>
        </p:blipFill>
        <p:spPr>
          <a:xfrm>
            <a:off x="5999560" y="1"/>
            <a:ext cx="1202539" cy="856054"/>
          </a:xfrm>
          <a:prstGeom prst="rect">
            <a:avLst/>
          </a:prstGeom>
          <a:noFill/>
          <a:ln>
            <a:noFill/>
          </a:ln>
        </p:spPr>
      </p:pic>
      <p:pic>
        <p:nvPicPr>
          <p:cNvPr id="278" name="Google Shape;278;p25"/>
          <p:cNvPicPr preferRelativeResize="0"/>
          <p:nvPr/>
        </p:nvPicPr>
        <p:blipFill rotWithShape="1">
          <a:blip r:embed="rId8">
            <a:alphaModFix/>
          </a:blip>
          <a:srcRect b="0" l="0" r="0" t="0"/>
          <a:stretch/>
        </p:blipFill>
        <p:spPr>
          <a:xfrm>
            <a:off x="6454407" y="4572000"/>
            <a:ext cx="745301" cy="571499"/>
          </a:xfrm>
          <a:prstGeom prst="rect">
            <a:avLst/>
          </a:prstGeom>
          <a:noFill/>
          <a:ln>
            <a:noFill/>
          </a:ln>
        </p:spPr>
      </p:pic>
      <p:grpSp>
        <p:nvGrpSpPr>
          <p:cNvPr id="279" name="Google Shape;279;p25"/>
          <p:cNvGrpSpPr/>
          <p:nvPr/>
        </p:nvGrpSpPr>
        <p:grpSpPr>
          <a:xfrm>
            <a:off x="7790259" y="0"/>
            <a:ext cx="590550" cy="920750"/>
            <a:chOff x="7790259" y="0"/>
            <a:chExt cx="590550" cy="920750"/>
          </a:xfrm>
        </p:grpSpPr>
        <p:pic>
          <p:nvPicPr>
            <p:cNvPr id="280" name="Google Shape;280;p25"/>
            <p:cNvPicPr preferRelativeResize="0"/>
            <p:nvPr/>
          </p:nvPicPr>
          <p:blipFill rotWithShape="1">
            <a:blip r:embed="rId9">
              <a:alphaModFix/>
            </a:blip>
            <a:srcRect b="0" l="0" r="0" t="0"/>
            <a:stretch/>
          </p:blipFill>
          <p:spPr>
            <a:xfrm>
              <a:off x="7790259" y="0"/>
              <a:ext cx="590550" cy="920750"/>
            </a:xfrm>
            <a:prstGeom prst="rect">
              <a:avLst/>
            </a:prstGeom>
            <a:noFill/>
            <a:ln>
              <a:noFill/>
            </a:ln>
          </p:spPr>
        </p:pic>
        <p:sp>
          <p:nvSpPr>
            <p:cNvPr id="281" name="Google Shape;281;p25"/>
            <p:cNvSpPr/>
            <p:nvPr/>
          </p:nvSpPr>
          <p:spPr>
            <a:xfrm>
              <a:off x="7828359" y="0"/>
              <a:ext cx="514350" cy="857250"/>
            </a:xfrm>
            <a:custGeom>
              <a:rect b="b" l="l" r="r" t="t"/>
              <a:pathLst>
                <a:path extrusionOk="0" h="857250" w="514350">
                  <a:moveTo>
                    <a:pt x="514349" y="857249"/>
                  </a:moveTo>
                  <a:lnTo>
                    <a:pt x="0" y="857249"/>
                  </a:lnTo>
                  <a:lnTo>
                    <a:pt x="0" y="0"/>
                  </a:lnTo>
                  <a:lnTo>
                    <a:pt x="514349" y="0"/>
                  </a:lnTo>
                  <a:lnTo>
                    <a:pt x="514349" y="857249"/>
                  </a:lnTo>
                  <a:close/>
                </a:path>
              </a:pathLst>
            </a:custGeom>
            <a:solidFill>
              <a:srgbClr val="B014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282" name="Google Shape;282;p25"/>
          <p:cNvSpPr txBox="1"/>
          <p:nvPr/>
        </p:nvSpPr>
        <p:spPr>
          <a:xfrm>
            <a:off x="1482725" y="2284730"/>
            <a:ext cx="3402965" cy="254000"/>
          </a:xfrm>
          <a:prstGeom prst="rect">
            <a:avLst/>
          </a:prstGeom>
          <a:noFill/>
          <a:ln>
            <a:noFill/>
          </a:ln>
        </p:spPr>
        <p:txBody>
          <a:bodyPr anchorCtr="0" anchor="t" bIns="0" lIns="0" spcFirstLastPara="1" rIns="0" wrap="square" tIns="12700">
            <a:spAutoFit/>
          </a:bodyPr>
          <a:lstStyle/>
          <a:p>
            <a:pPr indent="-295275" lvl="0" marL="307975" marR="0" rtl="0" algn="l">
              <a:lnSpc>
                <a:spcPct val="100000"/>
              </a:lnSpc>
              <a:spcBef>
                <a:spcPts val="0"/>
              </a:spcBef>
              <a:spcAft>
                <a:spcPts val="0"/>
              </a:spcAft>
              <a:buClr>
                <a:srgbClr val="86D1D8"/>
              </a:buClr>
              <a:buSzPts val="1200"/>
              <a:buFont typeface="Lucida Sans"/>
              <a:buChar char="►"/>
            </a:pPr>
            <a:r>
              <a:rPr lang="en-US" sz="1500">
                <a:solidFill>
                  <a:srgbClr val="FFFFFF"/>
                </a:solidFill>
                <a:latin typeface="Helvetica Neue"/>
                <a:ea typeface="Helvetica Neue"/>
                <a:cs typeface="Helvetica Neue"/>
                <a:sym typeface="Helvetica Neue"/>
              </a:rPr>
              <a:t>THANK YOU FOR YOUR ATTENTION</a:t>
            </a:r>
            <a:endParaRPr sz="1500">
              <a:latin typeface="Helvetica Neue"/>
              <a:ea typeface="Helvetica Neue"/>
              <a:cs typeface="Helvetica Neue"/>
              <a:sym typeface="Helvetica Neue"/>
            </a:endParaRPr>
          </a:p>
        </p:txBody>
      </p:sp>
      <p:pic>
        <p:nvPicPr>
          <p:cNvPr id="283" name="Google Shape;283;p25"/>
          <p:cNvPicPr preferRelativeResize="0"/>
          <p:nvPr/>
        </p:nvPicPr>
        <p:blipFill rotWithShape="1">
          <a:blip r:embed="rId10">
            <a:alphaModFix/>
          </a:blip>
          <a:srcRect b="0" l="0" r="0" t="0"/>
          <a:stretch/>
        </p:blipFill>
        <p:spPr>
          <a:xfrm>
            <a:off x="0" y="0"/>
            <a:ext cx="9143999" cy="513776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 name="Shape 55"/>
        <p:cNvGrpSpPr/>
        <p:nvPr/>
      </p:nvGrpSpPr>
      <p:grpSpPr>
        <a:xfrm>
          <a:off x="0" y="0"/>
          <a:ext cx="0" cy="0"/>
          <a:chOff x="0" y="0"/>
          <a:chExt cx="0" cy="0"/>
        </a:xfrm>
      </p:grpSpPr>
      <p:pic>
        <p:nvPicPr>
          <p:cNvPr id="56" name="Google Shape;56;p8"/>
          <p:cNvPicPr preferRelativeResize="0"/>
          <p:nvPr/>
        </p:nvPicPr>
        <p:blipFill rotWithShape="1">
          <a:blip r:embed="rId3">
            <a:alphaModFix/>
          </a:blip>
          <a:srcRect b="0" l="0" r="0" t="0"/>
          <a:stretch/>
        </p:blipFill>
        <p:spPr>
          <a:xfrm>
            <a:off x="0" y="0"/>
            <a:ext cx="9143999"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 name="Shape 60"/>
        <p:cNvGrpSpPr/>
        <p:nvPr/>
      </p:nvGrpSpPr>
      <p:grpSpPr>
        <a:xfrm>
          <a:off x="0" y="0"/>
          <a:ext cx="0" cy="0"/>
          <a:chOff x="0" y="0"/>
          <a:chExt cx="0" cy="0"/>
        </a:xfrm>
      </p:grpSpPr>
      <p:pic>
        <p:nvPicPr>
          <p:cNvPr id="61" name="Google Shape;61;p9"/>
          <p:cNvPicPr preferRelativeResize="0"/>
          <p:nvPr/>
        </p:nvPicPr>
        <p:blipFill rotWithShape="1">
          <a:blip r:embed="rId3">
            <a:alphaModFix/>
          </a:blip>
          <a:srcRect b="0" l="0" r="0" t="0"/>
          <a:stretch/>
        </p:blipFill>
        <p:spPr>
          <a:xfrm>
            <a:off x="0" y="0"/>
            <a:ext cx="9143999" cy="5143499"/>
          </a:xfrm>
          <a:prstGeom prst="rect">
            <a:avLst/>
          </a:prstGeom>
          <a:noFill/>
          <a:ln>
            <a:noFill/>
          </a:ln>
        </p:spPr>
      </p:pic>
      <p:grpSp>
        <p:nvGrpSpPr>
          <p:cNvPr id="62" name="Google Shape;62;p9"/>
          <p:cNvGrpSpPr/>
          <p:nvPr/>
        </p:nvGrpSpPr>
        <p:grpSpPr>
          <a:xfrm>
            <a:off x="0" y="2002320"/>
            <a:ext cx="3027598" cy="3141178"/>
            <a:chOff x="0" y="2002320"/>
            <a:chExt cx="3027598" cy="3141178"/>
          </a:xfrm>
        </p:grpSpPr>
        <p:pic>
          <p:nvPicPr>
            <p:cNvPr id="63" name="Google Shape;63;p9"/>
            <p:cNvPicPr preferRelativeResize="0"/>
            <p:nvPr/>
          </p:nvPicPr>
          <p:blipFill rotWithShape="1">
            <a:blip r:embed="rId4">
              <a:alphaModFix/>
            </a:blip>
            <a:srcRect b="0" l="0" r="0" t="0"/>
            <a:stretch/>
          </p:blipFill>
          <p:spPr>
            <a:xfrm>
              <a:off x="0" y="2002320"/>
              <a:ext cx="3027598" cy="3141178"/>
            </a:xfrm>
            <a:prstGeom prst="rect">
              <a:avLst/>
            </a:prstGeom>
            <a:noFill/>
            <a:ln>
              <a:noFill/>
            </a:ln>
          </p:spPr>
        </p:pic>
        <p:pic>
          <p:nvPicPr>
            <p:cNvPr id="64" name="Google Shape;64;p9"/>
            <p:cNvPicPr preferRelativeResize="0"/>
            <p:nvPr/>
          </p:nvPicPr>
          <p:blipFill rotWithShape="1">
            <a:blip r:embed="rId5">
              <a:alphaModFix/>
            </a:blip>
            <a:srcRect b="0" l="0" r="0" t="0"/>
            <a:stretch/>
          </p:blipFill>
          <p:spPr>
            <a:xfrm>
              <a:off x="0" y="2169360"/>
              <a:ext cx="1141918" cy="1774078"/>
            </a:xfrm>
            <a:prstGeom prst="rect">
              <a:avLst/>
            </a:prstGeom>
            <a:noFill/>
            <a:ln>
              <a:noFill/>
            </a:ln>
          </p:spPr>
        </p:pic>
      </p:grpSp>
      <p:pic>
        <p:nvPicPr>
          <p:cNvPr id="65" name="Google Shape;65;p9"/>
          <p:cNvPicPr preferRelativeResize="0"/>
          <p:nvPr/>
        </p:nvPicPr>
        <p:blipFill rotWithShape="1">
          <a:blip r:embed="rId6">
            <a:alphaModFix/>
          </a:blip>
          <a:srcRect b="0" l="0" r="0" t="0"/>
          <a:stretch/>
        </p:blipFill>
        <p:spPr>
          <a:xfrm>
            <a:off x="5999400" y="0"/>
            <a:ext cx="1202399" cy="856078"/>
          </a:xfrm>
          <a:prstGeom prst="rect">
            <a:avLst/>
          </a:prstGeom>
          <a:noFill/>
          <a:ln>
            <a:noFill/>
          </a:ln>
        </p:spPr>
      </p:pic>
      <p:pic>
        <p:nvPicPr>
          <p:cNvPr id="66" name="Google Shape;66;p9"/>
          <p:cNvPicPr preferRelativeResize="0"/>
          <p:nvPr/>
        </p:nvPicPr>
        <p:blipFill rotWithShape="1">
          <a:blip r:embed="rId7">
            <a:alphaModFix/>
          </a:blip>
          <a:srcRect b="0" l="0" r="0" t="0"/>
          <a:stretch/>
        </p:blipFill>
        <p:spPr>
          <a:xfrm>
            <a:off x="6454440" y="4572000"/>
            <a:ext cx="745198" cy="571498"/>
          </a:xfrm>
          <a:prstGeom prst="rect">
            <a:avLst/>
          </a:prstGeom>
          <a:noFill/>
          <a:ln>
            <a:noFill/>
          </a:ln>
        </p:spPr>
      </p:pic>
      <p:grpSp>
        <p:nvGrpSpPr>
          <p:cNvPr id="67" name="Google Shape;67;p9"/>
          <p:cNvGrpSpPr/>
          <p:nvPr/>
        </p:nvGrpSpPr>
        <p:grpSpPr>
          <a:xfrm>
            <a:off x="0" y="0"/>
            <a:ext cx="9143999" cy="5143319"/>
            <a:chOff x="0" y="0"/>
            <a:chExt cx="9143999" cy="5143319"/>
          </a:xfrm>
        </p:grpSpPr>
        <p:pic>
          <p:nvPicPr>
            <p:cNvPr id="68" name="Google Shape;68;p9"/>
            <p:cNvPicPr preferRelativeResize="0"/>
            <p:nvPr/>
          </p:nvPicPr>
          <p:blipFill rotWithShape="1">
            <a:blip r:embed="rId8">
              <a:alphaModFix/>
            </a:blip>
            <a:srcRect b="0" l="0" r="0" t="0"/>
            <a:stretch/>
          </p:blipFill>
          <p:spPr>
            <a:xfrm>
              <a:off x="7828200" y="25560"/>
              <a:ext cx="514439" cy="857159"/>
            </a:xfrm>
            <a:prstGeom prst="rect">
              <a:avLst/>
            </a:prstGeom>
            <a:noFill/>
            <a:ln>
              <a:noFill/>
            </a:ln>
          </p:spPr>
        </p:pic>
        <p:sp>
          <p:nvSpPr>
            <p:cNvPr id="69" name="Google Shape;69;p9"/>
            <p:cNvSpPr/>
            <p:nvPr/>
          </p:nvSpPr>
          <p:spPr>
            <a:xfrm>
              <a:off x="7828198" y="0"/>
              <a:ext cx="514984" cy="857250"/>
            </a:xfrm>
            <a:custGeom>
              <a:rect b="b" l="l" r="r" t="t"/>
              <a:pathLst>
                <a:path extrusionOk="0" h="857250" w="514984">
                  <a:moveTo>
                    <a:pt x="514438" y="857158"/>
                  </a:moveTo>
                  <a:lnTo>
                    <a:pt x="0" y="857158"/>
                  </a:lnTo>
                  <a:lnTo>
                    <a:pt x="0" y="0"/>
                  </a:lnTo>
                  <a:lnTo>
                    <a:pt x="514438" y="0"/>
                  </a:lnTo>
                  <a:lnTo>
                    <a:pt x="514438" y="857158"/>
                  </a:lnTo>
                  <a:close/>
                </a:path>
              </a:pathLst>
            </a:custGeom>
            <a:solidFill>
              <a:srgbClr val="B014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70" name="Google Shape;70;p9"/>
            <p:cNvPicPr preferRelativeResize="0"/>
            <p:nvPr/>
          </p:nvPicPr>
          <p:blipFill rotWithShape="1">
            <a:blip r:embed="rId9">
              <a:alphaModFix/>
            </a:blip>
            <a:srcRect b="0" l="0" r="0" t="0"/>
            <a:stretch/>
          </p:blipFill>
          <p:spPr>
            <a:xfrm>
              <a:off x="0" y="0"/>
              <a:ext cx="9143999" cy="5143319"/>
            </a:xfrm>
            <a:prstGeom prst="rect">
              <a:avLst/>
            </a:prstGeom>
            <a:noFill/>
            <a:ln>
              <a:noFill/>
            </a:ln>
          </p:spPr>
        </p:pic>
      </p:grpSp>
      <p:sp>
        <p:nvSpPr>
          <p:cNvPr id="71" name="Google Shape;71;p9"/>
          <p:cNvSpPr txBox="1"/>
          <p:nvPr>
            <p:ph type="title"/>
          </p:nvPr>
        </p:nvSpPr>
        <p:spPr>
          <a:xfrm>
            <a:off x="559748" y="234500"/>
            <a:ext cx="1585800" cy="659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4200" u="sng">
                <a:solidFill>
                  <a:srgbClr val="6FA8DC"/>
                </a:solidFill>
                <a:latin typeface="Helvetica Neue"/>
                <a:ea typeface="Helvetica Neue"/>
                <a:cs typeface="Helvetica Neue"/>
                <a:sym typeface="Helvetica Neue"/>
              </a:rPr>
              <a:t>PHP</a:t>
            </a:r>
            <a:endParaRPr sz="4200">
              <a:latin typeface="Helvetica Neue"/>
              <a:ea typeface="Helvetica Neue"/>
              <a:cs typeface="Helvetica Neue"/>
              <a:sym typeface="Helvetica Neue"/>
            </a:endParaRPr>
          </a:p>
        </p:txBody>
      </p:sp>
      <p:grpSp>
        <p:nvGrpSpPr>
          <p:cNvPr id="72" name="Google Shape;72;p9"/>
          <p:cNvGrpSpPr/>
          <p:nvPr/>
        </p:nvGrpSpPr>
        <p:grpSpPr>
          <a:xfrm>
            <a:off x="5128725" y="105103"/>
            <a:ext cx="3403649" cy="4867697"/>
            <a:chOff x="5128725" y="105103"/>
            <a:chExt cx="3403649" cy="4867697"/>
          </a:xfrm>
        </p:grpSpPr>
        <p:pic>
          <p:nvPicPr>
            <p:cNvPr id="73" name="Google Shape;73;p9"/>
            <p:cNvPicPr preferRelativeResize="0"/>
            <p:nvPr/>
          </p:nvPicPr>
          <p:blipFill rotWithShape="1">
            <a:blip r:embed="rId10">
              <a:alphaModFix/>
            </a:blip>
            <a:srcRect b="0" l="0" r="0" t="0"/>
            <a:stretch/>
          </p:blipFill>
          <p:spPr>
            <a:xfrm>
              <a:off x="5128725" y="105103"/>
              <a:ext cx="3336065" cy="2219999"/>
            </a:xfrm>
            <a:prstGeom prst="rect">
              <a:avLst/>
            </a:prstGeom>
            <a:noFill/>
            <a:ln>
              <a:noFill/>
            </a:ln>
          </p:spPr>
        </p:pic>
        <p:pic>
          <p:nvPicPr>
            <p:cNvPr id="74" name="Google Shape;74;p9"/>
            <p:cNvPicPr preferRelativeResize="0"/>
            <p:nvPr/>
          </p:nvPicPr>
          <p:blipFill rotWithShape="1">
            <a:blip r:embed="rId11">
              <a:alphaModFix/>
            </a:blip>
            <a:srcRect b="0" l="0" r="0" t="0"/>
            <a:stretch/>
          </p:blipFill>
          <p:spPr>
            <a:xfrm>
              <a:off x="5286600" y="2422750"/>
              <a:ext cx="3245774" cy="2550050"/>
            </a:xfrm>
            <a:prstGeom prst="rect">
              <a:avLst/>
            </a:prstGeom>
            <a:noFill/>
            <a:ln>
              <a:noFill/>
            </a:ln>
          </p:spPr>
        </p:pic>
      </p:grpSp>
      <p:sp>
        <p:nvSpPr>
          <p:cNvPr id="75" name="Google Shape;75;p9"/>
          <p:cNvSpPr txBox="1"/>
          <p:nvPr/>
        </p:nvSpPr>
        <p:spPr>
          <a:xfrm>
            <a:off x="73069" y="967625"/>
            <a:ext cx="4712400" cy="4281900"/>
          </a:xfrm>
          <a:prstGeom prst="rect">
            <a:avLst/>
          </a:prstGeom>
          <a:noFill/>
          <a:ln>
            <a:noFill/>
          </a:ln>
        </p:spPr>
        <p:txBody>
          <a:bodyPr anchorCtr="0" anchor="t" bIns="0" lIns="0" spcFirstLastPara="1" rIns="0" wrap="square" tIns="12700">
            <a:spAutoFit/>
          </a:bodyPr>
          <a:lstStyle/>
          <a:p>
            <a:pPr indent="-79374" lvl="0" marL="97155" marR="5080" rtl="0" algn="l">
              <a:lnSpc>
                <a:spcPct val="100000"/>
              </a:lnSpc>
              <a:spcBef>
                <a:spcPts val="0"/>
              </a:spcBef>
              <a:spcAft>
                <a:spcPts val="0"/>
              </a:spcAft>
              <a:buClr>
                <a:srgbClr val="8AD0D6"/>
              </a:buClr>
              <a:buSzPts val="1250"/>
              <a:buFont typeface="Arial"/>
              <a:buChar char="►"/>
            </a:pPr>
            <a:r>
              <a:rPr lang="en-US" sz="1550">
                <a:solidFill>
                  <a:srgbClr val="FFFFFF"/>
                </a:solidFill>
                <a:latin typeface="Lucida Sans"/>
                <a:ea typeface="Lucida Sans"/>
                <a:cs typeface="Lucida Sans"/>
                <a:sym typeface="Lucida Sans"/>
              </a:rPr>
              <a:t>The term PHP is an acronym for PHP:Hypertext  Preprocessor.</a:t>
            </a:r>
            <a:endParaRPr sz="1550">
              <a:latin typeface="Lucida Sans"/>
              <a:ea typeface="Lucida Sans"/>
              <a:cs typeface="Lucida Sans"/>
              <a:sym typeface="Lucida Sans"/>
            </a:endParaRPr>
          </a:p>
          <a:p>
            <a:pPr indent="-210184" lvl="0" marL="228600" marR="65405" rtl="0" algn="l">
              <a:lnSpc>
                <a:spcPct val="116774"/>
              </a:lnSpc>
              <a:spcBef>
                <a:spcPts val="1090"/>
              </a:spcBef>
              <a:spcAft>
                <a:spcPts val="0"/>
              </a:spcAft>
              <a:buClr>
                <a:srgbClr val="8AD0D6"/>
              </a:buClr>
              <a:buSzPts val="1250"/>
              <a:buFont typeface="Arial"/>
              <a:buChar char="►"/>
            </a:pPr>
            <a:r>
              <a:rPr lang="en-US" sz="1550">
                <a:solidFill>
                  <a:srgbClr val="FFFFFF"/>
                </a:solidFill>
                <a:latin typeface="Lucida Sans"/>
                <a:ea typeface="Lucida Sans"/>
                <a:cs typeface="Lucida Sans"/>
                <a:sym typeface="Lucida Sans"/>
              </a:rPr>
              <a:t>PHP is a server-side scripting language(writing  the code,implementing on server side),  designed specifically for web development.</a:t>
            </a:r>
            <a:endParaRPr sz="1550">
              <a:latin typeface="Lucida Sans"/>
              <a:ea typeface="Lucida Sans"/>
              <a:cs typeface="Lucida Sans"/>
              <a:sym typeface="Lucida Sans"/>
            </a:endParaRPr>
          </a:p>
          <a:p>
            <a:pPr indent="-210184" lvl="0" marL="228600" marR="742950" rtl="0" algn="l">
              <a:lnSpc>
                <a:spcPct val="116774"/>
              </a:lnSpc>
              <a:spcBef>
                <a:spcPts val="1040"/>
              </a:spcBef>
              <a:spcAft>
                <a:spcPts val="0"/>
              </a:spcAft>
              <a:buClr>
                <a:srgbClr val="8AD0D6"/>
              </a:buClr>
              <a:buSzPts val="1250"/>
              <a:buFont typeface="Arial"/>
              <a:buChar char="►"/>
            </a:pPr>
            <a:r>
              <a:rPr lang="en-US" sz="1550">
                <a:solidFill>
                  <a:srgbClr val="FFFFFF"/>
                </a:solidFill>
                <a:latin typeface="Lucida Sans"/>
                <a:ea typeface="Lucida Sans"/>
                <a:cs typeface="Lucida Sans"/>
                <a:sym typeface="Lucida Sans"/>
              </a:rPr>
              <a:t>It is open-source which means it is free  to download and use.</a:t>
            </a:r>
            <a:endParaRPr sz="1550">
              <a:latin typeface="Lucida Sans"/>
              <a:ea typeface="Lucida Sans"/>
              <a:cs typeface="Lucida Sans"/>
              <a:sym typeface="Lucida Sans"/>
            </a:endParaRPr>
          </a:p>
          <a:p>
            <a:pPr indent="-215900" lvl="0" marL="228600" marR="433069" rtl="0" algn="l">
              <a:lnSpc>
                <a:spcPct val="116774"/>
              </a:lnSpc>
              <a:spcBef>
                <a:spcPts val="1035"/>
              </a:spcBef>
              <a:spcAft>
                <a:spcPts val="0"/>
              </a:spcAft>
              <a:buClr>
                <a:srgbClr val="8AD0D6"/>
              </a:buClr>
              <a:buSzPts val="1350"/>
              <a:buFont typeface="Arial"/>
              <a:buChar char="►"/>
            </a:pPr>
            <a:r>
              <a:rPr lang="en-US" sz="1550">
                <a:solidFill>
                  <a:srgbClr val="FFFFFF"/>
                </a:solidFill>
                <a:latin typeface="Lucida Sans"/>
                <a:ea typeface="Lucida Sans"/>
                <a:cs typeface="Lucida Sans"/>
                <a:sym typeface="Lucida Sans"/>
              </a:rPr>
              <a:t>It is very simple to learn and use. The files  have the extension “.php”.</a:t>
            </a:r>
            <a:endParaRPr sz="1550">
              <a:latin typeface="Lucida Sans"/>
              <a:ea typeface="Lucida Sans"/>
              <a:cs typeface="Lucida Sans"/>
              <a:sym typeface="Lucida Sans"/>
            </a:endParaRPr>
          </a:p>
          <a:p>
            <a:pPr indent="0" lvl="0" marL="243204" marR="309880" rtl="0" algn="l">
              <a:lnSpc>
                <a:spcPct val="100000"/>
              </a:lnSpc>
              <a:spcBef>
                <a:spcPts val="1340"/>
              </a:spcBef>
              <a:spcAft>
                <a:spcPts val="0"/>
              </a:spcAft>
              <a:buNone/>
            </a:pPr>
            <a:r>
              <a:rPr lang="en-US" sz="1600">
                <a:solidFill>
                  <a:srgbClr val="FFFFFF"/>
                </a:solidFill>
                <a:latin typeface="Helvetica Neue"/>
                <a:ea typeface="Helvetica Neue"/>
                <a:cs typeface="Helvetica Neue"/>
                <a:sym typeface="Helvetica Neue"/>
              </a:rPr>
              <a:t>According to W3 techs, 79.2% web is still  powered by PHP.It means PHP is installed  on approx 20 million websites and 1 million  web servers.</a:t>
            </a:r>
            <a:endParaRPr sz="1600">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9" name="Shape 79"/>
        <p:cNvGrpSpPr/>
        <p:nvPr/>
      </p:nvGrpSpPr>
      <p:grpSpPr>
        <a:xfrm>
          <a:off x="0" y="0"/>
          <a:ext cx="0" cy="0"/>
          <a:chOff x="0" y="0"/>
          <a:chExt cx="0" cy="0"/>
        </a:xfrm>
      </p:grpSpPr>
      <p:sp>
        <p:nvSpPr>
          <p:cNvPr id="80" name="Google Shape;80;p10"/>
          <p:cNvSpPr/>
          <p:nvPr/>
        </p:nvSpPr>
        <p:spPr>
          <a:xfrm>
            <a:off x="0" y="0"/>
            <a:ext cx="9144000" cy="5143500"/>
          </a:xfrm>
          <a:custGeom>
            <a:rect b="b" l="l" r="r" t="t"/>
            <a:pathLst>
              <a:path extrusionOk="0" h="5143500" w="9144000">
                <a:moveTo>
                  <a:pt x="9143999" y="5143319"/>
                </a:moveTo>
                <a:lnTo>
                  <a:pt x="0" y="5143319"/>
                </a:lnTo>
                <a:lnTo>
                  <a:pt x="0" y="0"/>
                </a:lnTo>
                <a:lnTo>
                  <a:pt x="9143999" y="0"/>
                </a:lnTo>
                <a:lnTo>
                  <a:pt x="9143999" y="5143319"/>
                </a:lnTo>
                <a:close/>
              </a:path>
            </a:pathLst>
          </a:custGeom>
          <a:solidFill>
            <a:srgbClr val="275A5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1" name="Google Shape;81;p10"/>
          <p:cNvSpPr/>
          <p:nvPr/>
        </p:nvSpPr>
        <p:spPr>
          <a:xfrm>
            <a:off x="0" y="0"/>
            <a:ext cx="9144000" cy="5143500"/>
          </a:xfrm>
          <a:custGeom>
            <a:rect b="b" l="l" r="r" t="t"/>
            <a:pathLst>
              <a:path extrusionOk="0" h="5143500" w="9144000">
                <a:moveTo>
                  <a:pt x="0" y="0"/>
                </a:moveTo>
                <a:lnTo>
                  <a:pt x="9143999" y="0"/>
                </a:lnTo>
                <a:lnTo>
                  <a:pt x="9143999" y="5143319"/>
                </a:lnTo>
                <a:lnTo>
                  <a:pt x="0" y="5143319"/>
                </a:lnTo>
                <a:lnTo>
                  <a:pt x="0" y="0"/>
                </a:lnTo>
                <a:close/>
              </a:path>
            </a:pathLst>
          </a:custGeom>
          <a:noFill/>
          <a:ln cap="flat" cmpd="sng" w="9525">
            <a:solidFill>
              <a:srgbClr val="06376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2" name="Google Shape;82;p10"/>
          <p:cNvSpPr txBox="1"/>
          <p:nvPr>
            <p:ph type="title"/>
          </p:nvPr>
        </p:nvSpPr>
        <p:spPr>
          <a:xfrm>
            <a:off x="557547" y="319039"/>
            <a:ext cx="6802755" cy="6654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4200" u="sng">
                <a:solidFill>
                  <a:srgbClr val="EBEBEB"/>
                </a:solidFill>
                <a:latin typeface="Lucida Sans"/>
                <a:ea typeface="Lucida Sans"/>
                <a:cs typeface="Lucida Sans"/>
                <a:sym typeface="Lucida Sans"/>
              </a:rPr>
              <a:t>Laravel (PHP FRAMEWORK)</a:t>
            </a:r>
            <a:endParaRPr sz="4200">
              <a:latin typeface="Lucida Sans"/>
              <a:ea typeface="Lucida Sans"/>
              <a:cs typeface="Lucida Sans"/>
              <a:sym typeface="Lucida Sans"/>
            </a:endParaRPr>
          </a:p>
        </p:txBody>
      </p:sp>
      <p:sp>
        <p:nvSpPr>
          <p:cNvPr id="83" name="Google Shape;83;p10"/>
          <p:cNvSpPr txBox="1"/>
          <p:nvPr/>
        </p:nvSpPr>
        <p:spPr>
          <a:xfrm>
            <a:off x="18780" y="1316820"/>
            <a:ext cx="3971925" cy="3215005"/>
          </a:xfrm>
          <a:prstGeom prst="rect">
            <a:avLst/>
          </a:prstGeom>
          <a:noFill/>
          <a:ln>
            <a:noFill/>
          </a:ln>
        </p:spPr>
        <p:txBody>
          <a:bodyPr anchorCtr="0" anchor="t" bIns="0" lIns="0" spcFirstLastPara="1" rIns="0" wrap="square" tIns="12700">
            <a:spAutoFit/>
          </a:bodyPr>
          <a:lstStyle/>
          <a:p>
            <a:pPr indent="-294005" lvl="0" marL="306070" marR="0" rtl="0" algn="l">
              <a:lnSpc>
                <a:spcPct val="100000"/>
              </a:lnSpc>
              <a:spcBef>
                <a:spcPts val="0"/>
              </a:spcBef>
              <a:spcAft>
                <a:spcPts val="0"/>
              </a:spcAft>
              <a:buClr>
                <a:srgbClr val="FFFFFF"/>
              </a:buClr>
              <a:buSzPts val="1800"/>
              <a:buFont typeface="Arial"/>
              <a:buChar char="►"/>
            </a:pPr>
            <a:r>
              <a:rPr lang="en-US" sz="1900">
                <a:solidFill>
                  <a:srgbClr val="FFFFFF"/>
                </a:solidFill>
                <a:latin typeface="Roboto"/>
                <a:ea typeface="Roboto"/>
                <a:cs typeface="Roboto"/>
                <a:sym typeface="Roboto"/>
              </a:rPr>
              <a:t>Laravel is a free, open-source PHP</a:t>
            </a:r>
            <a:endParaRPr sz="1900">
              <a:latin typeface="Roboto"/>
              <a:ea typeface="Roboto"/>
              <a:cs typeface="Roboto"/>
              <a:sym typeface="Roboto"/>
            </a:endParaRPr>
          </a:p>
          <a:p>
            <a:pPr indent="0" lvl="0" marL="0" marR="0" rtl="0" algn="l">
              <a:lnSpc>
                <a:spcPct val="100000"/>
              </a:lnSpc>
              <a:spcBef>
                <a:spcPts val="45"/>
              </a:spcBef>
              <a:spcAft>
                <a:spcPts val="0"/>
              </a:spcAft>
              <a:buClr>
                <a:srgbClr val="FFFFFF"/>
              </a:buClr>
              <a:buSzPts val="1850"/>
              <a:buFont typeface="Arial"/>
              <a:buNone/>
            </a:pPr>
            <a:r>
              <a:t/>
            </a:r>
            <a:endParaRPr sz="1850">
              <a:latin typeface="Roboto"/>
              <a:ea typeface="Roboto"/>
              <a:cs typeface="Roboto"/>
              <a:sym typeface="Roboto"/>
            </a:endParaRPr>
          </a:p>
          <a:p>
            <a:pPr indent="0" lvl="0" marL="308610" marR="194310" rtl="0" algn="l">
              <a:lnSpc>
                <a:spcPct val="86600"/>
              </a:lnSpc>
              <a:spcBef>
                <a:spcPts val="5"/>
              </a:spcBef>
              <a:spcAft>
                <a:spcPts val="0"/>
              </a:spcAft>
              <a:buNone/>
            </a:pPr>
            <a:r>
              <a:rPr lang="en-US" sz="1900">
                <a:solidFill>
                  <a:srgbClr val="FFFFFF"/>
                </a:solidFill>
                <a:latin typeface="Roboto"/>
                <a:ea typeface="Roboto"/>
                <a:cs typeface="Roboto"/>
                <a:sym typeface="Roboto"/>
              </a:rPr>
              <a:t>web application framework  designed for the development of  web applications following the</a:t>
            </a:r>
            <a:endParaRPr sz="1900">
              <a:latin typeface="Roboto"/>
              <a:ea typeface="Roboto"/>
              <a:cs typeface="Roboto"/>
              <a:sym typeface="Roboto"/>
            </a:endParaRPr>
          </a:p>
          <a:p>
            <a:pPr indent="0" lvl="0" marL="308610" marR="606425" rtl="0" algn="l">
              <a:lnSpc>
                <a:spcPct val="70000"/>
              </a:lnSpc>
              <a:spcBef>
                <a:spcPts val="400"/>
              </a:spcBef>
              <a:spcAft>
                <a:spcPts val="0"/>
              </a:spcAft>
              <a:buNone/>
            </a:pPr>
            <a:r>
              <a:rPr lang="en-US" sz="1900">
                <a:solidFill>
                  <a:srgbClr val="FFFFFF"/>
                </a:solidFill>
                <a:latin typeface="Roboto"/>
                <a:ea typeface="Roboto"/>
                <a:cs typeface="Roboto"/>
                <a:sym typeface="Roboto"/>
              </a:rPr>
              <a:t>model-view-controller (MVC)  architectural pattern.</a:t>
            </a:r>
            <a:endParaRPr sz="1900">
              <a:latin typeface="Roboto"/>
              <a:ea typeface="Roboto"/>
              <a:cs typeface="Roboto"/>
              <a:sym typeface="Roboto"/>
            </a:endParaRPr>
          </a:p>
          <a:p>
            <a:pPr indent="-294005" lvl="0" marL="306070" marR="0" rtl="0" algn="l">
              <a:lnSpc>
                <a:spcPct val="113421"/>
              </a:lnSpc>
              <a:spcBef>
                <a:spcPts val="955"/>
              </a:spcBef>
              <a:spcAft>
                <a:spcPts val="0"/>
              </a:spcAft>
              <a:buClr>
                <a:srgbClr val="FFFFFF"/>
              </a:buClr>
              <a:buSzPts val="1800"/>
              <a:buFont typeface="Arial"/>
              <a:buChar char="►"/>
            </a:pPr>
            <a:r>
              <a:rPr lang="en-US" sz="1900">
                <a:solidFill>
                  <a:srgbClr val="FFFFFF"/>
                </a:solidFill>
                <a:latin typeface="Roboto"/>
                <a:ea typeface="Roboto"/>
                <a:cs typeface="Roboto"/>
                <a:sym typeface="Roboto"/>
              </a:rPr>
              <a:t>Created by </a:t>
            </a:r>
            <a:r>
              <a:rPr b="1" lang="en-US" sz="1900">
                <a:solidFill>
                  <a:srgbClr val="FFFFFF"/>
                </a:solidFill>
                <a:latin typeface="Roboto"/>
                <a:ea typeface="Roboto"/>
                <a:cs typeface="Roboto"/>
                <a:sym typeface="Roboto"/>
              </a:rPr>
              <a:t>Taylor Otwell, </a:t>
            </a:r>
            <a:r>
              <a:rPr lang="en-US" sz="1900">
                <a:solidFill>
                  <a:srgbClr val="FFFFFF"/>
                </a:solidFill>
                <a:latin typeface="Roboto"/>
                <a:ea typeface="Roboto"/>
                <a:cs typeface="Roboto"/>
                <a:sym typeface="Roboto"/>
              </a:rPr>
              <a:t>Laravel</a:t>
            </a:r>
            <a:endParaRPr sz="1900">
              <a:latin typeface="Roboto"/>
              <a:ea typeface="Roboto"/>
              <a:cs typeface="Roboto"/>
              <a:sym typeface="Roboto"/>
            </a:endParaRPr>
          </a:p>
          <a:p>
            <a:pPr indent="0" lvl="0" marL="305435" marR="257175" rtl="0" algn="l">
              <a:lnSpc>
                <a:spcPct val="78900"/>
              </a:lnSpc>
              <a:spcBef>
                <a:spcPts val="355"/>
              </a:spcBef>
              <a:spcAft>
                <a:spcPts val="0"/>
              </a:spcAft>
              <a:buNone/>
            </a:pPr>
            <a:r>
              <a:rPr lang="en-US" sz="1900">
                <a:solidFill>
                  <a:srgbClr val="FFFFFF"/>
                </a:solidFill>
                <a:latin typeface="Roboto"/>
                <a:ea typeface="Roboto"/>
                <a:cs typeface="Roboto"/>
                <a:sym typeface="Roboto"/>
              </a:rPr>
              <a:t>provides an elegant syntax, a  modular packaging system, and  various tools to streamline the</a:t>
            </a:r>
            <a:endParaRPr sz="1900">
              <a:latin typeface="Roboto"/>
              <a:ea typeface="Roboto"/>
              <a:cs typeface="Roboto"/>
              <a:sym typeface="Roboto"/>
            </a:endParaRPr>
          </a:p>
          <a:p>
            <a:pPr indent="0" lvl="0" marL="305435" marR="0" rtl="0" algn="l">
              <a:lnSpc>
                <a:spcPct val="115000"/>
              </a:lnSpc>
              <a:spcBef>
                <a:spcPts val="0"/>
              </a:spcBef>
              <a:spcAft>
                <a:spcPts val="0"/>
              </a:spcAft>
              <a:buNone/>
            </a:pPr>
            <a:r>
              <a:rPr lang="en-US" sz="1900">
                <a:solidFill>
                  <a:srgbClr val="FFFFFF"/>
                </a:solidFill>
                <a:latin typeface="Roboto"/>
                <a:ea typeface="Roboto"/>
                <a:cs typeface="Roboto"/>
                <a:sym typeface="Roboto"/>
              </a:rPr>
              <a:t>development process.</a:t>
            </a:r>
            <a:endParaRPr sz="1900">
              <a:latin typeface="Roboto"/>
              <a:ea typeface="Roboto"/>
              <a:cs typeface="Roboto"/>
              <a:sym typeface="Roboto"/>
            </a:endParaRPr>
          </a:p>
        </p:txBody>
      </p:sp>
      <p:pic>
        <p:nvPicPr>
          <p:cNvPr id="84" name="Google Shape;84;p10"/>
          <p:cNvPicPr preferRelativeResize="0"/>
          <p:nvPr/>
        </p:nvPicPr>
        <p:blipFill rotWithShape="1">
          <a:blip r:embed="rId3">
            <a:alphaModFix/>
          </a:blip>
          <a:srcRect b="0" l="0" r="0" t="0"/>
          <a:stretch/>
        </p:blipFill>
        <p:spPr>
          <a:xfrm>
            <a:off x="4175700" y="1113475"/>
            <a:ext cx="4796275" cy="3175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 name="Shape 88"/>
        <p:cNvGrpSpPr/>
        <p:nvPr/>
      </p:nvGrpSpPr>
      <p:grpSpPr>
        <a:xfrm>
          <a:off x="0" y="0"/>
          <a:ext cx="0" cy="0"/>
          <a:chOff x="0" y="0"/>
          <a:chExt cx="0" cy="0"/>
        </a:xfrm>
      </p:grpSpPr>
      <p:pic>
        <p:nvPicPr>
          <p:cNvPr id="89" name="Google Shape;89;p11"/>
          <p:cNvPicPr preferRelativeResize="0"/>
          <p:nvPr/>
        </p:nvPicPr>
        <p:blipFill rotWithShape="1">
          <a:blip r:embed="rId3">
            <a:alphaModFix/>
          </a:blip>
          <a:srcRect b="0" l="0" r="0" t="0"/>
          <a:stretch/>
        </p:blipFill>
        <p:spPr>
          <a:xfrm>
            <a:off x="0" y="0"/>
            <a:ext cx="9143999" cy="5143499"/>
          </a:xfrm>
          <a:prstGeom prst="rect">
            <a:avLst/>
          </a:prstGeom>
          <a:noFill/>
          <a:ln>
            <a:noFill/>
          </a:ln>
        </p:spPr>
      </p:pic>
      <p:sp>
        <p:nvSpPr>
          <p:cNvPr id="90" name="Google Shape;90;p11"/>
          <p:cNvSpPr txBox="1"/>
          <p:nvPr>
            <p:ph type="title"/>
          </p:nvPr>
        </p:nvSpPr>
        <p:spPr>
          <a:xfrm>
            <a:off x="166712" y="260701"/>
            <a:ext cx="8646160" cy="4978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100" u="sng">
                <a:solidFill>
                  <a:srgbClr val="EBEBEB"/>
                </a:solidFill>
              </a:rPr>
              <a:t>CMS (Content Management System) Platform</a:t>
            </a:r>
            <a:endParaRPr sz="3100"/>
          </a:p>
        </p:txBody>
      </p:sp>
      <p:sp>
        <p:nvSpPr>
          <p:cNvPr id="91" name="Google Shape;91;p11"/>
          <p:cNvSpPr txBox="1"/>
          <p:nvPr/>
        </p:nvSpPr>
        <p:spPr>
          <a:xfrm>
            <a:off x="154709" y="1278097"/>
            <a:ext cx="8059420" cy="3568700"/>
          </a:xfrm>
          <a:prstGeom prst="rect">
            <a:avLst/>
          </a:prstGeom>
          <a:noFill/>
          <a:ln>
            <a:noFill/>
          </a:ln>
        </p:spPr>
        <p:txBody>
          <a:bodyPr anchorCtr="0" anchor="t" bIns="0" lIns="0" spcFirstLastPara="1" rIns="0" wrap="square" tIns="12700">
            <a:spAutoFit/>
          </a:bodyPr>
          <a:lstStyle/>
          <a:p>
            <a:pPr indent="-76200" lvl="0" marL="79375" marR="149225" rtl="0" algn="l">
              <a:lnSpc>
                <a:spcPct val="100000"/>
              </a:lnSpc>
              <a:spcBef>
                <a:spcPts val="0"/>
              </a:spcBef>
              <a:spcAft>
                <a:spcPts val="0"/>
              </a:spcAft>
              <a:buClr>
                <a:srgbClr val="86D1D8"/>
              </a:buClr>
              <a:buSzPts val="1200"/>
              <a:buFont typeface="Lucida Sans"/>
              <a:buChar char="►"/>
            </a:pPr>
            <a:r>
              <a:rPr b="1" lang="en-US" sz="1600" u="sng">
                <a:solidFill>
                  <a:srgbClr val="FFFFFF"/>
                </a:solidFill>
                <a:latin typeface="Arial"/>
                <a:ea typeface="Arial"/>
                <a:cs typeface="Arial"/>
                <a:sym typeface="Arial"/>
              </a:rPr>
              <a:t>WordPress</a:t>
            </a:r>
            <a:r>
              <a:rPr b="1" lang="en-US" sz="1600">
                <a:solidFill>
                  <a:srgbClr val="FFFFFF"/>
                </a:solidFill>
                <a:latin typeface="Arial"/>
                <a:ea typeface="Arial"/>
                <a:cs typeface="Arial"/>
                <a:sym typeface="Arial"/>
              </a:rPr>
              <a:t>: </a:t>
            </a:r>
            <a:r>
              <a:rPr lang="en-US" sz="1600">
                <a:solidFill>
                  <a:srgbClr val="FFFFFF"/>
                </a:solidFill>
                <a:latin typeface="Helvetica Neue"/>
                <a:ea typeface="Helvetica Neue"/>
                <a:cs typeface="Helvetica Neue"/>
                <a:sym typeface="Helvetica Neue"/>
              </a:rPr>
              <a:t>Known for its user-friendly interface and extensive plugin ecosystem,  WordPress powers a significant portion of websites. It's suitable for various  purposes, </a:t>
            </a:r>
            <a:r>
              <a:rPr b="1" lang="en-US" sz="1600">
                <a:solidFill>
                  <a:srgbClr val="FFFFFF"/>
                </a:solidFill>
                <a:latin typeface="Arial"/>
                <a:ea typeface="Arial"/>
                <a:cs typeface="Arial"/>
                <a:sym typeface="Arial"/>
              </a:rPr>
              <a:t>from blogs to e-commerce</a:t>
            </a:r>
            <a:r>
              <a:rPr lang="en-US" sz="1600">
                <a:solidFill>
                  <a:srgbClr val="FFFFFF"/>
                </a:solidFill>
                <a:latin typeface="Helvetica Neue"/>
                <a:ea typeface="Helvetica Neue"/>
                <a:cs typeface="Helvetica Neue"/>
                <a:sym typeface="Helvetica Neue"/>
              </a:rPr>
              <a:t>.It occupy </a:t>
            </a:r>
            <a:r>
              <a:rPr b="1" lang="en-US" sz="1600">
                <a:solidFill>
                  <a:srgbClr val="FFFFFF"/>
                </a:solidFill>
                <a:latin typeface="Arial"/>
                <a:ea typeface="Arial"/>
                <a:cs typeface="Arial"/>
                <a:sym typeface="Arial"/>
              </a:rPr>
              <a:t>39% </a:t>
            </a:r>
            <a:r>
              <a:rPr lang="en-US" sz="1600">
                <a:solidFill>
                  <a:srgbClr val="FFFFFF"/>
                </a:solidFill>
                <a:latin typeface="Helvetica Neue"/>
                <a:ea typeface="Helvetica Neue"/>
                <a:cs typeface="Helvetica Neue"/>
                <a:sym typeface="Helvetica Neue"/>
              </a:rPr>
              <a:t>of the market.</a:t>
            </a:r>
            <a:endParaRPr sz="1600">
              <a:latin typeface="Helvetica Neue"/>
              <a:ea typeface="Helvetica Neue"/>
              <a:cs typeface="Helvetica Neue"/>
              <a:sym typeface="Helvetica Neue"/>
            </a:endParaRPr>
          </a:p>
          <a:p>
            <a:pPr indent="-76200" lvl="0" marL="79375" marR="221615" rtl="0" algn="l">
              <a:lnSpc>
                <a:spcPct val="100000"/>
              </a:lnSpc>
              <a:spcBef>
                <a:spcPts val="1620"/>
              </a:spcBef>
              <a:spcAft>
                <a:spcPts val="0"/>
              </a:spcAft>
              <a:buClr>
                <a:srgbClr val="86D1D8"/>
              </a:buClr>
              <a:buSzPts val="1200"/>
              <a:buFont typeface="Lucida Sans"/>
              <a:buChar char="►"/>
            </a:pPr>
            <a:r>
              <a:rPr b="1" lang="en-US" sz="1600" u="sng">
                <a:solidFill>
                  <a:srgbClr val="FFFFFF"/>
                </a:solidFill>
                <a:latin typeface="Arial"/>
                <a:ea typeface="Arial"/>
                <a:cs typeface="Arial"/>
                <a:sym typeface="Arial"/>
              </a:rPr>
              <a:t>Joomla</a:t>
            </a:r>
            <a:r>
              <a:rPr b="1" lang="en-US" sz="1600">
                <a:solidFill>
                  <a:srgbClr val="FFFFFF"/>
                </a:solidFill>
                <a:latin typeface="Arial"/>
                <a:ea typeface="Arial"/>
                <a:cs typeface="Arial"/>
                <a:sym typeface="Arial"/>
              </a:rPr>
              <a:t>: </a:t>
            </a:r>
            <a:r>
              <a:rPr lang="en-US" sz="1600">
                <a:solidFill>
                  <a:srgbClr val="FFFFFF"/>
                </a:solidFill>
                <a:latin typeface="Helvetica Neue"/>
                <a:ea typeface="Helvetica Neue"/>
                <a:cs typeface="Helvetica Neue"/>
                <a:sym typeface="Helvetica Neue"/>
              </a:rPr>
              <a:t>websites. It provides advanced features and is suitable for  </a:t>
            </a:r>
            <a:r>
              <a:rPr b="1" lang="en-US" sz="1600">
                <a:solidFill>
                  <a:srgbClr val="FFFFFF"/>
                </a:solidFill>
                <a:latin typeface="Arial"/>
                <a:ea typeface="Arial"/>
                <a:cs typeface="Arial"/>
                <a:sym typeface="Arial"/>
              </a:rPr>
              <a:t>community-driven platforms</a:t>
            </a:r>
            <a:r>
              <a:rPr lang="en-US" sz="1600">
                <a:solidFill>
                  <a:srgbClr val="FFFFFF"/>
                </a:solidFill>
                <a:latin typeface="Helvetica Neue"/>
                <a:ea typeface="Helvetica Neue"/>
                <a:cs typeface="Helvetica Neue"/>
                <a:sym typeface="Helvetica Neue"/>
              </a:rPr>
              <a:t>. A versatile CMS offering </a:t>
            </a:r>
            <a:r>
              <a:rPr b="1" lang="en-US" sz="1600">
                <a:solidFill>
                  <a:srgbClr val="FFFFFF"/>
                </a:solidFill>
                <a:latin typeface="Arial"/>
                <a:ea typeface="Arial"/>
                <a:cs typeface="Arial"/>
                <a:sym typeface="Arial"/>
              </a:rPr>
              <a:t>flexibility and scalability</a:t>
            </a:r>
            <a:r>
              <a:rPr lang="en-US" sz="1600">
                <a:solidFill>
                  <a:srgbClr val="FFFFFF"/>
                </a:solidFill>
                <a:latin typeface="Helvetica Neue"/>
                <a:ea typeface="Helvetica Neue"/>
                <a:cs typeface="Helvetica Neue"/>
                <a:sym typeface="Helvetica Neue"/>
              </a:rPr>
              <a:t>,  Joomla is favored for building complex .</a:t>
            </a:r>
            <a:endParaRPr sz="1600">
              <a:latin typeface="Helvetica Neue"/>
              <a:ea typeface="Helvetica Neue"/>
              <a:cs typeface="Helvetica Neue"/>
              <a:sym typeface="Helvetica Neue"/>
            </a:endParaRPr>
          </a:p>
          <a:p>
            <a:pPr indent="-76200" lvl="0" marL="79375" marR="63500" rtl="0" algn="l">
              <a:lnSpc>
                <a:spcPct val="100000"/>
              </a:lnSpc>
              <a:spcBef>
                <a:spcPts val="1620"/>
              </a:spcBef>
              <a:spcAft>
                <a:spcPts val="0"/>
              </a:spcAft>
              <a:buClr>
                <a:srgbClr val="86D1D8"/>
              </a:buClr>
              <a:buSzPts val="1200"/>
              <a:buFont typeface="Lucida Sans"/>
              <a:buChar char="►"/>
            </a:pPr>
            <a:r>
              <a:rPr b="1" lang="en-US" sz="1600" u="sng">
                <a:solidFill>
                  <a:srgbClr val="FFFFFF"/>
                </a:solidFill>
                <a:latin typeface="Arial"/>
                <a:ea typeface="Arial"/>
                <a:cs typeface="Arial"/>
                <a:sym typeface="Arial"/>
              </a:rPr>
              <a:t>Drupal</a:t>
            </a:r>
            <a:r>
              <a:rPr b="1" lang="en-US" sz="1600">
                <a:solidFill>
                  <a:srgbClr val="FFFFFF"/>
                </a:solidFill>
                <a:latin typeface="Arial"/>
                <a:ea typeface="Arial"/>
                <a:cs typeface="Arial"/>
                <a:sym typeface="Arial"/>
              </a:rPr>
              <a:t>: </a:t>
            </a:r>
            <a:r>
              <a:rPr lang="en-US" sz="1600">
                <a:solidFill>
                  <a:srgbClr val="FFFFFF"/>
                </a:solidFill>
                <a:latin typeface="Helvetica Neue"/>
                <a:ea typeface="Helvetica Neue"/>
                <a:cs typeface="Helvetica Neue"/>
                <a:sym typeface="Helvetica Neue"/>
              </a:rPr>
              <a:t>Geared towards developers and larger enterprises, Drupal excels in  handling complex content structures. It offers </a:t>
            </a:r>
            <a:r>
              <a:rPr b="1" lang="en-US" sz="1600">
                <a:solidFill>
                  <a:srgbClr val="FFFFFF"/>
                </a:solidFill>
                <a:latin typeface="Arial"/>
                <a:ea typeface="Arial"/>
                <a:cs typeface="Arial"/>
                <a:sym typeface="Arial"/>
              </a:rPr>
              <a:t>robust customization options </a:t>
            </a:r>
            <a:r>
              <a:rPr lang="en-US" sz="1600">
                <a:solidFill>
                  <a:srgbClr val="FFFFFF"/>
                </a:solidFill>
                <a:latin typeface="Helvetica Neue"/>
                <a:ea typeface="Helvetica Neue"/>
                <a:cs typeface="Helvetica Neue"/>
                <a:sym typeface="Helvetica Neue"/>
              </a:rPr>
              <a:t>and is  suitable for </a:t>
            </a:r>
            <a:r>
              <a:rPr b="1" lang="en-US" sz="1600">
                <a:solidFill>
                  <a:srgbClr val="FFFFFF"/>
                </a:solidFill>
                <a:latin typeface="Arial"/>
                <a:ea typeface="Arial"/>
                <a:cs typeface="Arial"/>
                <a:sym typeface="Arial"/>
              </a:rPr>
              <a:t>high-traffic websites</a:t>
            </a:r>
            <a:r>
              <a:rPr lang="en-US" sz="1600">
                <a:solidFill>
                  <a:srgbClr val="FFFFFF"/>
                </a:solidFill>
                <a:latin typeface="Helvetica Neue"/>
                <a:ea typeface="Helvetica Neue"/>
                <a:cs typeface="Helvetica Neue"/>
                <a:sym typeface="Helvetica Neue"/>
              </a:rPr>
              <a:t>.</a:t>
            </a:r>
            <a:endParaRPr sz="1600">
              <a:latin typeface="Helvetica Neue"/>
              <a:ea typeface="Helvetica Neue"/>
              <a:cs typeface="Helvetica Neue"/>
              <a:sym typeface="Helvetica Neue"/>
            </a:endParaRPr>
          </a:p>
          <a:p>
            <a:pPr indent="-76200" lvl="0" marL="79375" marR="5080" rtl="0" algn="l">
              <a:lnSpc>
                <a:spcPct val="100000"/>
              </a:lnSpc>
              <a:spcBef>
                <a:spcPts val="1620"/>
              </a:spcBef>
              <a:spcAft>
                <a:spcPts val="0"/>
              </a:spcAft>
              <a:buClr>
                <a:srgbClr val="86D1D8"/>
              </a:buClr>
              <a:buSzPts val="1200"/>
              <a:buFont typeface="Lucida Sans"/>
              <a:buChar char="►"/>
            </a:pPr>
            <a:r>
              <a:rPr b="1" lang="en-US" sz="1600" u="sng">
                <a:solidFill>
                  <a:srgbClr val="FFFFFF"/>
                </a:solidFill>
                <a:latin typeface="Arial"/>
                <a:ea typeface="Arial"/>
                <a:cs typeface="Arial"/>
                <a:sym typeface="Arial"/>
              </a:rPr>
              <a:t>Magento</a:t>
            </a:r>
            <a:r>
              <a:rPr b="1" lang="en-US" sz="1600">
                <a:solidFill>
                  <a:srgbClr val="FFFFFF"/>
                </a:solidFill>
                <a:latin typeface="Arial"/>
                <a:ea typeface="Arial"/>
                <a:cs typeface="Arial"/>
                <a:sym typeface="Arial"/>
              </a:rPr>
              <a:t>: </a:t>
            </a:r>
            <a:r>
              <a:rPr lang="en-US" sz="1600">
                <a:solidFill>
                  <a:srgbClr val="FFFFFF"/>
                </a:solidFill>
                <a:latin typeface="Helvetica Neue"/>
                <a:ea typeface="Helvetica Neue"/>
                <a:cs typeface="Helvetica Neue"/>
                <a:sym typeface="Helvetica Neue"/>
              </a:rPr>
              <a:t>Specifically designed for </a:t>
            </a:r>
            <a:r>
              <a:rPr b="1" lang="en-US" sz="1600">
                <a:solidFill>
                  <a:srgbClr val="FFFFFF"/>
                </a:solidFill>
                <a:latin typeface="Arial"/>
                <a:ea typeface="Arial"/>
                <a:cs typeface="Arial"/>
                <a:sym typeface="Arial"/>
              </a:rPr>
              <a:t>e-commerce</a:t>
            </a:r>
            <a:r>
              <a:rPr lang="en-US" sz="1600">
                <a:solidFill>
                  <a:srgbClr val="FFFFFF"/>
                </a:solidFill>
                <a:latin typeface="Helvetica Neue"/>
                <a:ea typeface="Helvetica Neue"/>
                <a:cs typeface="Helvetica Neue"/>
                <a:sym typeface="Helvetica Neue"/>
              </a:rPr>
              <a:t>, Magento is a powerful PHP  CMS. It provides advanced e-commerce </a:t>
            </a:r>
            <a:r>
              <a:rPr b="1" lang="en-US" sz="1600">
                <a:solidFill>
                  <a:srgbClr val="FFFFFF"/>
                </a:solidFill>
                <a:latin typeface="Arial"/>
                <a:ea typeface="Arial"/>
                <a:cs typeface="Arial"/>
                <a:sym typeface="Arial"/>
              </a:rPr>
              <a:t>features, scalability, </a:t>
            </a:r>
            <a:r>
              <a:rPr lang="en-US" sz="1600">
                <a:solidFill>
                  <a:srgbClr val="FFFFFF"/>
                </a:solidFill>
                <a:latin typeface="Helvetica Neue"/>
                <a:ea typeface="Helvetica Neue"/>
                <a:cs typeface="Helvetica Neue"/>
                <a:sym typeface="Helvetica Neue"/>
              </a:rPr>
              <a:t>and is preferred by  </a:t>
            </a:r>
            <a:r>
              <a:rPr b="1" lang="en-US" sz="1600">
                <a:solidFill>
                  <a:srgbClr val="FFFFFF"/>
                </a:solidFill>
                <a:latin typeface="Arial"/>
                <a:ea typeface="Arial"/>
                <a:cs typeface="Arial"/>
                <a:sym typeface="Arial"/>
              </a:rPr>
              <a:t>businesses for online stores</a:t>
            </a:r>
            <a:r>
              <a:rPr lang="en-US" sz="1600">
                <a:solidFill>
                  <a:srgbClr val="FFFFFF"/>
                </a:solidFill>
                <a:latin typeface="Helvetica Neue"/>
                <a:ea typeface="Helvetica Neue"/>
                <a:cs typeface="Helvetica Neue"/>
                <a:sym typeface="Helvetica Neue"/>
              </a:rPr>
              <a:t>.</a:t>
            </a:r>
            <a:endParaRPr sz="1600">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grpSp>
        <p:nvGrpSpPr>
          <p:cNvPr id="96" name="Google Shape;96;p12"/>
          <p:cNvGrpSpPr/>
          <p:nvPr/>
        </p:nvGrpSpPr>
        <p:grpSpPr>
          <a:xfrm>
            <a:off x="0" y="2002264"/>
            <a:ext cx="3027758" cy="3141235"/>
            <a:chOff x="0" y="2002264"/>
            <a:chExt cx="3027758" cy="3141235"/>
          </a:xfrm>
        </p:grpSpPr>
        <p:pic>
          <p:nvPicPr>
            <p:cNvPr id="97" name="Google Shape;97;p12"/>
            <p:cNvPicPr preferRelativeResize="0"/>
            <p:nvPr/>
          </p:nvPicPr>
          <p:blipFill rotWithShape="1">
            <a:blip r:embed="rId3">
              <a:alphaModFix/>
            </a:blip>
            <a:srcRect b="0" l="0" r="0" t="0"/>
            <a:stretch/>
          </p:blipFill>
          <p:spPr>
            <a:xfrm>
              <a:off x="0" y="2002264"/>
              <a:ext cx="3027758" cy="3141235"/>
            </a:xfrm>
            <a:prstGeom prst="rect">
              <a:avLst/>
            </a:prstGeom>
            <a:noFill/>
            <a:ln>
              <a:noFill/>
            </a:ln>
          </p:spPr>
        </p:pic>
        <p:pic>
          <p:nvPicPr>
            <p:cNvPr id="98" name="Google Shape;98;p12"/>
            <p:cNvPicPr preferRelativeResize="0"/>
            <p:nvPr/>
          </p:nvPicPr>
          <p:blipFill rotWithShape="1">
            <a:blip r:embed="rId4">
              <a:alphaModFix/>
            </a:blip>
            <a:srcRect b="0" l="0" r="0" t="0"/>
            <a:stretch/>
          </p:blipFill>
          <p:spPr>
            <a:xfrm>
              <a:off x="0" y="2169261"/>
              <a:ext cx="1141808" cy="1774089"/>
            </a:xfrm>
            <a:prstGeom prst="rect">
              <a:avLst/>
            </a:prstGeom>
            <a:noFill/>
            <a:ln>
              <a:noFill/>
            </a:ln>
          </p:spPr>
        </p:pic>
      </p:grpSp>
      <p:pic>
        <p:nvPicPr>
          <p:cNvPr id="99" name="Google Shape;99;p12"/>
          <p:cNvPicPr preferRelativeResize="0"/>
          <p:nvPr/>
        </p:nvPicPr>
        <p:blipFill rotWithShape="1">
          <a:blip r:embed="rId5">
            <a:alphaModFix/>
          </a:blip>
          <a:srcRect b="0" l="0" r="0" t="0"/>
          <a:stretch/>
        </p:blipFill>
        <p:spPr>
          <a:xfrm>
            <a:off x="6456758" y="1257300"/>
            <a:ext cx="2114550" cy="2114549"/>
          </a:xfrm>
          <a:prstGeom prst="rect">
            <a:avLst/>
          </a:prstGeom>
          <a:noFill/>
          <a:ln>
            <a:noFill/>
          </a:ln>
        </p:spPr>
      </p:pic>
      <p:pic>
        <p:nvPicPr>
          <p:cNvPr id="100" name="Google Shape;100;p12"/>
          <p:cNvPicPr preferRelativeResize="0"/>
          <p:nvPr/>
        </p:nvPicPr>
        <p:blipFill rotWithShape="1">
          <a:blip r:embed="rId6">
            <a:alphaModFix/>
          </a:blip>
          <a:srcRect b="0" l="0" r="0" t="0"/>
          <a:stretch/>
        </p:blipFill>
        <p:spPr>
          <a:xfrm>
            <a:off x="5999560" y="1"/>
            <a:ext cx="1202539" cy="856054"/>
          </a:xfrm>
          <a:prstGeom prst="rect">
            <a:avLst/>
          </a:prstGeom>
          <a:noFill/>
          <a:ln>
            <a:noFill/>
          </a:ln>
        </p:spPr>
      </p:pic>
      <p:pic>
        <p:nvPicPr>
          <p:cNvPr id="101" name="Google Shape;101;p12"/>
          <p:cNvPicPr preferRelativeResize="0"/>
          <p:nvPr/>
        </p:nvPicPr>
        <p:blipFill rotWithShape="1">
          <a:blip r:embed="rId7">
            <a:alphaModFix/>
          </a:blip>
          <a:srcRect b="0" l="0" r="0" t="0"/>
          <a:stretch/>
        </p:blipFill>
        <p:spPr>
          <a:xfrm>
            <a:off x="6454407" y="4572000"/>
            <a:ext cx="745301" cy="571499"/>
          </a:xfrm>
          <a:prstGeom prst="rect">
            <a:avLst/>
          </a:prstGeom>
          <a:noFill/>
          <a:ln>
            <a:noFill/>
          </a:ln>
        </p:spPr>
      </p:pic>
      <p:grpSp>
        <p:nvGrpSpPr>
          <p:cNvPr id="102" name="Google Shape;102;p12"/>
          <p:cNvGrpSpPr/>
          <p:nvPr/>
        </p:nvGrpSpPr>
        <p:grpSpPr>
          <a:xfrm>
            <a:off x="7790259" y="0"/>
            <a:ext cx="590550" cy="920750"/>
            <a:chOff x="7790259" y="0"/>
            <a:chExt cx="590550" cy="920750"/>
          </a:xfrm>
        </p:grpSpPr>
        <p:pic>
          <p:nvPicPr>
            <p:cNvPr id="103" name="Google Shape;103;p12"/>
            <p:cNvPicPr preferRelativeResize="0"/>
            <p:nvPr/>
          </p:nvPicPr>
          <p:blipFill rotWithShape="1">
            <a:blip r:embed="rId8">
              <a:alphaModFix/>
            </a:blip>
            <a:srcRect b="0" l="0" r="0" t="0"/>
            <a:stretch/>
          </p:blipFill>
          <p:spPr>
            <a:xfrm>
              <a:off x="7790259" y="0"/>
              <a:ext cx="590550" cy="920750"/>
            </a:xfrm>
            <a:prstGeom prst="rect">
              <a:avLst/>
            </a:prstGeom>
            <a:noFill/>
            <a:ln>
              <a:noFill/>
            </a:ln>
          </p:spPr>
        </p:pic>
        <p:sp>
          <p:nvSpPr>
            <p:cNvPr id="104" name="Google Shape;104;p12"/>
            <p:cNvSpPr/>
            <p:nvPr/>
          </p:nvSpPr>
          <p:spPr>
            <a:xfrm>
              <a:off x="7828359" y="0"/>
              <a:ext cx="514350" cy="857250"/>
            </a:xfrm>
            <a:custGeom>
              <a:rect b="b" l="l" r="r" t="t"/>
              <a:pathLst>
                <a:path extrusionOk="0" h="857250" w="514350">
                  <a:moveTo>
                    <a:pt x="514349" y="857249"/>
                  </a:moveTo>
                  <a:lnTo>
                    <a:pt x="0" y="857249"/>
                  </a:lnTo>
                  <a:lnTo>
                    <a:pt x="0" y="0"/>
                  </a:lnTo>
                  <a:lnTo>
                    <a:pt x="514349" y="0"/>
                  </a:lnTo>
                  <a:lnTo>
                    <a:pt x="514349" y="857249"/>
                  </a:lnTo>
                  <a:close/>
                </a:path>
              </a:pathLst>
            </a:custGeom>
            <a:solidFill>
              <a:srgbClr val="B014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105" name="Google Shape;105;p12"/>
          <p:cNvSpPr txBox="1"/>
          <p:nvPr>
            <p:ph type="title"/>
          </p:nvPr>
        </p:nvSpPr>
        <p:spPr>
          <a:xfrm>
            <a:off x="557599" y="352750"/>
            <a:ext cx="14178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u="sng">
                <a:solidFill>
                  <a:srgbClr val="EBEBEB"/>
                </a:solidFill>
              </a:rPr>
              <a:t>METEOR:</a:t>
            </a:r>
            <a:endParaRPr sz="2400"/>
          </a:p>
        </p:txBody>
      </p:sp>
      <p:sp>
        <p:nvSpPr>
          <p:cNvPr id="106" name="Google Shape;106;p12"/>
          <p:cNvSpPr txBox="1"/>
          <p:nvPr/>
        </p:nvSpPr>
        <p:spPr>
          <a:xfrm>
            <a:off x="410184" y="800355"/>
            <a:ext cx="7346315" cy="436880"/>
          </a:xfrm>
          <a:prstGeom prst="rect">
            <a:avLst/>
          </a:prstGeom>
          <a:noFill/>
          <a:ln>
            <a:noFill/>
          </a:ln>
        </p:spPr>
        <p:txBody>
          <a:bodyPr anchorCtr="0" anchor="t" bIns="0" lIns="0" spcFirstLastPara="1" rIns="0" wrap="square" tIns="58400">
            <a:spAutoFit/>
          </a:bodyPr>
          <a:lstStyle/>
          <a:p>
            <a:pPr indent="-301625" lvl="0" marL="313690" marR="5080" rtl="0" algn="l">
              <a:lnSpc>
                <a:spcPct val="80000"/>
              </a:lnSpc>
              <a:spcBef>
                <a:spcPts val="0"/>
              </a:spcBef>
              <a:spcAft>
                <a:spcPts val="0"/>
              </a:spcAft>
              <a:buClr>
                <a:srgbClr val="86D1D8"/>
              </a:buClr>
              <a:buSzPts val="1200"/>
              <a:buFont typeface="Lucida Sans"/>
              <a:buChar char="►"/>
            </a:pPr>
            <a:r>
              <a:rPr lang="en-US" sz="1500">
                <a:solidFill>
                  <a:srgbClr val="FFFFFF"/>
                </a:solidFill>
                <a:latin typeface="Helvetica Neue"/>
                <a:ea typeface="Helvetica Neue"/>
                <a:cs typeface="Helvetica Neue"/>
                <a:sym typeface="Helvetica Neue"/>
              </a:rPr>
              <a:t>Meteor.js is an open-source full-stack JavaScript framework for building web,  mobile, and desktop applications.</a:t>
            </a:r>
            <a:endParaRPr sz="1500">
              <a:latin typeface="Helvetica Neue"/>
              <a:ea typeface="Helvetica Neue"/>
              <a:cs typeface="Helvetica Neue"/>
              <a:sym typeface="Helvetica Neue"/>
            </a:endParaRPr>
          </a:p>
        </p:txBody>
      </p:sp>
      <p:sp>
        <p:nvSpPr>
          <p:cNvPr id="107" name="Google Shape;107;p12"/>
          <p:cNvSpPr txBox="1"/>
          <p:nvPr/>
        </p:nvSpPr>
        <p:spPr>
          <a:xfrm>
            <a:off x="410184" y="1261365"/>
            <a:ext cx="7010400" cy="254000"/>
          </a:xfrm>
          <a:prstGeom prst="rect">
            <a:avLst/>
          </a:prstGeom>
          <a:noFill/>
          <a:ln>
            <a:noFill/>
          </a:ln>
        </p:spPr>
        <p:txBody>
          <a:bodyPr anchorCtr="0" anchor="t" bIns="0" lIns="0" spcFirstLastPara="1" rIns="0" wrap="square" tIns="12700">
            <a:spAutoFit/>
          </a:bodyPr>
          <a:lstStyle/>
          <a:p>
            <a:pPr indent="-301625" lvl="0" marL="313690" marR="0" rtl="0" algn="l">
              <a:lnSpc>
                <a:spcPct val="100000"/>
              </a:lnSpc>
              <a:spcBef>
                <a:spcPts val="0"/>
              </a:spcBef>
              <a:spcAft>
                <a:spcPts val="0"/>
              </a:spcAft>
              <a:buClr>
                <a:srgbClr val="86D1D8"/>
              </a:buClr>
              <a:buSzPts val="1200"/>
              <a:buFont typeface="Lucida Sans"/>
              <a:buChar char="►"/>
            </a:pPr>
            <a:r>
              <a:rPr lang="en-US" sz="1500">
                <a:solidFill>
                  <a:srgbClr val="FFFFFF"/>
                </a:solidFill>
                <a:latin typeface="Helvetica Neue"/>
                <a:ea typeface="Helvetica Neue"/>
                <a:cs typeface="Helvetica Neue"/>
                <a:sym typeface="Helvetica Neue"/>
              </a:rPr>
              <a:t>It allows developers to use </a:t>
            </a:r>
            <a:r>
              <a:rPr b="1" lang="en-US" sz="1500">
                <a:solidFill>
                  <a:srgbClr val="FFFFFF"/>
                </a:solidFill>
                <a:latin typeface="Arial"/>
                <a:ea typeface="Arial"/>
                <a:cs typeface="Arial"/>
                <a:sym typeface="Arial"/>
              </a:rPr>
              <a:t>JavaScript for both client-side and server-side</a:t>
            </a:r>
            <a:endParaRPr sz="1500">
              <a:latin typeface="Arial"/>
              <a:ea typeface="Arial"/>
              <a:cs typeface="Arial"/>
              <a:sym typeface="Arial"/>
            </a:endParaRPr>
          </a:p>
        </p:txBody>
      </p:sp>
      <p:sp>
        <p:nvSpPr>
          <p:cNvPr id="108" name="Google Shape;108;p12"/>
          <p:cNvSpPr txBox="1"/>
          <p:nvPr/>
        </p:nvSpPr>
        <p:spPr>
          <a:xfrm>
            <a:off x="372121" y="1414446"/>
            <a:ext cx="7056120" cy="889000"/>
          </a:xfrm>
          <a:prstGeom prst="rect">
            <a:avLst/>
          </a:prstGeom>
          <a:noFill/>
          <a:ln>
            <a:noFill/>
          </a:ln>
        </p:spPr>
        <p:txBody>
          <a:bodyPr anchorCtr="0" anchor="t" bIns="0" lIns="0" spcFirstLastPara="1" rIns="0" wrap="square" tIns="42525">
            <a:spAutoFit/>
          </a:bodyPr>
          <a:lstStyle/>
          <a:p>
            <a:pPr indent="0" lvl="0" marL="351155" marR="0" rtl="0" algn="l">
              <a:lnSpc>
                <a:spcPct val="100000"/>
              </a:lnSpc>
              <a:spcBef>
                <a:spcPts val="0"/>
              </a:spcBef>
              <a:spcAft>
                <a:spcPts val="0"/>
              </a:spcAft>
              <a:buNone/>
            </a:pPr>
            <a:r>
              <a:rPr b="1" lang="en-US" sz="1500">
                <a:solidFill>
                  <a:srgbClr val="FFFFFF"/>
                </a:solidFill>
                <a:latin typeface="Arial"/>
                <a:ea typeface="Arial"/>
                <a:cs typeface="Arial"/>
                <a:sym typeface="Arial"/>
              </a:rPr>
              <a:t>development.</a:t>
            </a:r>
            <a:endParaRPr sz="1500">
              <a:latin typeface="Arial"/>
              <a:ea typeface="Arial"/>
              <a:cs typeface="Arial"/>
              <a:sym typeface="Arial"/>
            </a:endParaRPr>
          </a:p>
          <a:p>
            <a:pPr indent="-339090" lvl="0" marL="351155" marR="0" rtl="0" algn="l">
              <a:lnSpc>
                <a:spcPct val="100000"/>
              </a:lnSpc>
              <a:spcBef>
                <a:spcPts val="295"/>
              </a:spcBef>
              <a:spcAft>
                <a:spcPts val="0"/>
              </a:spcAft>
              <a:buClr>
                <a:srgbClr val="86D1D8"/>
              </a:buClr>
              <a:buSzPts val="1600"/>
              <a:buFont typeface="Arial"/>
              <a:buChar char="►"/>
            </a:pPr>
            <a:r>
              <a:rPr b="1" lang="en-US" sz="1900" u="sng">
                <a:solidFill>
                  <a:srgbClr val="FFFFFF"/>
                </a:solidFill>
                <a:latin typeface="Arial"/>
                <a:ea typeface="Arial"/>
                <a:cs typeface="Arial"/>
                <a:sym typeface="Arial"/>
              </a:rPr>
              <a:t>Features:</a:t>
            </a:r>
            <a:endParaRPr sz="1900">
              <a:latin typeface="Arial"/>
              <a:ea typeface="Arial"/>
              <a:cs typeface="Arial"/>
              <a:sym typeface="Arial"/>
            </a:endParaRPr>
          </a:p>
          <a:p>
            <a:pPr indent="-301625" lvl="0" marL="351155" marR="0" rtl="0" algn="l">
              <a:lnSpc>
                <a:spcPct val="100000"/>
              </a:lnSpc>
              <a:spcBef>
                <a:spcPts val="385"/>
              </a:spcBef>
              <a:spcAft>
                <a:spcPts val="0"/>
              </a:spcAft>
              <a:buClr>
                <a:srgbClr val="86D1D8"/>
              </a:buClr>
              <a:buSzPts val="1200"/>
              <a:buFont typeface="Lucida Sans"/>
              <a:buChar char="►"/>
            </a:pPr>
            <a:r>
              <a:rPr b="1" lang="en-US" sz="1500">
                <a:solidFill>
                  <a:srgbClr val="FFFFFF"/>
                </a:solidFill>
                <a:latin typeface="Arial"/>
                <a:ea typeface="Arial"/>
                <a:cs typeface="Arial"/>
                <a:sym typeface="Arial"/>
              </a:rPr>
              <a:t>Isomorphic Nature: </a:t>
            </a:r>
            <a:r>
              <a:rPr lang="en-US" sz="1500">
                <a:solidFill>
                  <a:srgbClr val="FFFFFF"/>
                </a:solidFill>
                <a:latin typeface="Helvetica Neue"/>
                <a:ea typeface="Helvetica Neue"/>
                <a:cs typeface="Helvetica Neue"/>
                <a:sym typeface="Helvetica Neue"/>
              </a:rPr>
              <a:t>Enables writing code that runs on both the client and</a:t>
            </a:r>
            <a:endParaRPr sz="1500">
              <a:latin typeface="Helvetica Neue"/>
              <a:ea typeface="Helvetica Neue"/>
              <a:cs typeface="Helvetica Neue"/>
              <a:sym typeface="Helvetica Neue"/>
            </a:endParaRPr>
          </a:p>
        </p:txBody>
      </p:sp>
      <p:sp>
        <p:nvSpPr>
          <p:cNvPr id="109" name="Google Shape;109;p12"/>
          <p:cNvSpPr txBox="1"/>
          <p:nvPr/>
        </p:nvSpPr>
        <p:spPr>
          <a:xfrm>
            <a:off x="410184" y="2182623"/>
            <a:ext cx="7183120" cy="581660"/>
          </a:xfrm>
          <a:prstGeom prst="rect">
            <a:avLst/>
          </a:prstGeom>
          <a:noFill/>
          <a:ln>
            <a:noFill/>
          </a:ln>
        </p:spPr>
        <p:txBody>
          <a:bodyPr anchorCtr="0" anchor="t" bIns="0" lIns="0" spcFirstLastPara="1" rIns="0" wrap="square" tIns="62225">
            <a:spAutoFit/>
          </a:bodyPr>
          <a:lstStyle/>
          <a:p>
            <a:pPr indent="0" lvl="0" marL="313690" marR="0" rtl="0" algn="l">
              <a:lnSpc>
                <a:spcPct val="100000"/>
              </a:lnSpc>
              <a:spcBef>
                <a:spcPts val="0"/>
              </a:spcBef>
              <a:spcAft>
                <a:spcPts val="0"/>
              </a:spcAft>
              <a:buNone/>
            </a:pPr>
            <a:r>
              <a:rPr lang="en-US" sz="1500">
                <a:solidFill>
                  <a:srgbClr val="FFFFFF"/>
                </a:solidFill>
                <a:latin typeface="Helvetica Neue"/>
                <a:ea typeface="Helvetica Neue"/>
                <a:cs typeface="Helvetica Neue"/>
                <a:sym typeface="Helvetica Neue"/>
              </a:rPr>
              <a:t>server, enhancing code reusability.</a:t>
            </a:r>
            <a:endParaRPr sz="1500">
              <a:latin typeface="Helvetica Neue"/>
              <a:ea typeface="Helvetica Neue"/>
              <a:cs typeface="Helvetica Neue"/>
              <a:sym typeface="Helvetica Neue"/>
            </a:endParaRPr>
          </a:p>
          <a:p>
            <a:pPr indent="-301625" lvl="0" marL="313690" marR="0" rtl="0" algn="l">
              <a:lnSpc>
                <a:spcPct val="100000"/>
              </a:lnSpc>
              <a:spcBef>
                <a:spcPts val="390"/>
              </a:spcBef>
              <a:spcAft>
                <a:spcPts val="0"/>
              </a:spcAft>
              <a:buClr>
                <a:srgbClr val="86D1D8"/>
              </a:buClr>
              <a:buSzPts val="1200"/>
              <a:buFont typeface="Lucida Sans"/>
              <a:buChar char="►"/>
            </a:pPr>
            <a:r>
              <a:rPr b="1" lang="en-US" sz="1500">
                <a:solidFill>
                  <a:srgbClr val="FFFFFF"/>
                </a:solidFill>
                <a:latin typeface="Arial"/>
                <a:ea typeface="Arial"/>
                <a:cs typeface="Arial"/>
                <a:sym typeface="Arial"/>
              </a:rPr>
              <a:t>Real-time Data: </a:t>
            </a:r>
            <a:r>
              <a:rPr lang="en-US" sz="1500">
                <a:solidFill>
                  <a:srgbClr val="FFFFFF"/>
                </a:solidFill>
                <a:latin typeface="Helvetica Neue"/>
                <a:ea typeface="Helvetica Neue"/>
                <a:cs typeface="Helvetica Neue"/>
                <a:sym typeface="Helvetica Neue"/>
              </a:rPr>
              <a:t>Built-in support for real-time data synchronization between</a:t>
            </a:r>
            <a:endParaRPr sz="1500">
              <a:latin typeface="Helvetica Neue"/>
              <a:ea typeface="Helvetica Neue"/>
              <a:cs typeface="Helvetica Neue"/>
              <a:sym typeface="Helvetica Neue"/>
            </a:endParaRPr>
          </a:p>
        </p:txBody>
      </p:sp>
      <p:sp>
        <p:nvSpPr>
          <p:cNvPr id="110" name="Google Shape;110;p12"/>
          <p:cNvSpPr txBox="1"/>
          <p:nvPr/>
        </p:nvSpPr>
        <p:spPr>
          <a:xfrm>
            <a:off x="711200" y="2693163"/>
            <a:ext cx="1751330"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rgbClr val="FFFFFF"/>
                </a:solidFill>
                <a:latin typeface="Helvetica Neue"/>
                <a:ea typeface="Helvetica Neue"/>
                <a:cs typeface="Helvetica Neue"/>
                <a:sym typeface="Helvetica Neue"/>
              </a:rPr>
              <a:t>clients and servers.</a:t>
            </a:r>
            <a:endParaRPr sz="1500">
              <a:latin typeface="Helvetica Neue"/>
              <a:ea typeface="Helvetica Neue"/>
              <a:cs typeface="Helvetica Neue"/>
              <a:sym typeface="Helvetica Neue"/>
            </a:endParaRPr>
          </a:p>
        </p:txBody>
      </p:sp>
      <p:sp>
        <p:nvSpPr>
          <p:cNvPr id="111" name="Google Shape;111;p12"/>
          <p:cNvSpPr txBox="1"/>
          <p:nvPr/>
        </p:nvSpPr>
        <p:spPr>
          <a:xfrm>
            <a:off x="410184" y="2971293"/>
            <a:ext cx="7256145" cy="254000"/>
          </a:xfrm>
          <a:prstGeom prst="rect">
            <a:avLst/>
          </a:prstGeom>
          <a:noFill/>
          <a:ln>
            <a:noFill/>
          </a:ln>
        </p:spPr>
        <p:txBody>
          <a:bodyPr anchorCtr="0" anchor="t" bIns="0" lIns="0" spcFirstLastPara="1" rIns="0" wrap="square" tIns="12700">
            <a:spAutoFit/>
          </a:bodyPr>
          <a:lstStyle/>
          <a:p>
            <a:pPr indent="-301625" lvl="0" marL="313690" marR="0" rtl="0" algn="l">
              <a:lnSpc>
                <a:spcPct val="100000"/>
              </a:lnSpc>
              <a:spcBef>
                <a:spcPts val="0"/>
              </a:spcBef>
              <a:spcAft>
                <a:spcPts val="0"/>
              </a:spcAft>
              <a:buClr>
                <a:srgbClr val="86D1D8"/>
              </a:buClr>
              <a:buSzPts val="1200"/>
              <a:buFont typeface="Lucida Sans"/>
              <a:buChar char="►"/>
            </a:pPr>
            <a:r>
              <a:rPr b="1" lang="en-US" sz="1500">
                <a:solidFill>
                  <a:srgbClr val="FFFFFF"/>
                </a:solidFill>
                <a:latin typeface="Arial"/>
                <a:ea typeface="Arial"/>
                <a:cs typeface="Arial"/>
                <a:sym typeface="Arial"/>
              </a:rPr>
              <a:t>Full-Stack Development: </a:t>
            </a:r>
            <a:r>
              <a:rPr lang="en-US" sz="1500">
                <a:solidFill>
                  <a:srgbClr val="FFFFFF"/>
                </a:solidFill>
                <a:latin typeface="Helvetica Neue"/>
                <a:ea typeface="Helvetica Neue"/>
                <a:cs typeface="Helvetica Neue"/>
                <a:sym typeface="Helvetica Neue"/>
              </a:rPr>
              <a:t>Simplifies the development process by providing a</a:t>
            </a:r>
            <a:endParaRPr sz="1500">
              <a:latin typeface="Helvetica Neue"/>
              <a:ea typeface="Helvetica Neue"/>
              <a:cs typeface="Helvetica Neue"/>
              <a:sym typeface="Helvetica Neue"/>
            </a:endParaRPr>
          </a:p>
        </p:txBody>
      </p:sp>
      <p:sp>
        <p:nvSpPr>
          <p:cNvPr id="112" name="Google Shape;112;p12"/>
          <p:cNvSpPr txBox="1"/>
          <p:nvPr/>
        </p:nvSpPr>
        <p:spPr>
          <a:xfrm>
            <a:off x="381609" y="3120263"/>
            <a:ext cx="6439535" cy="880744"/>
          </a:xfrm>
          <a:prstGeom prst="rect">
            <a:avLst/>
          </a:prstGeom>
          <a:noFill/>
          <a:ln>
            <a:noFill/>
          </a:ln>
        </p:spPr>
        <p:txBody>
          <a:bodyPr anchorCtr="0" anchor="t" bIns="0" lIns="0" spcFirstLastPara="1" rIns="0" wrap="square" tIns="46350">
            <a:spAutoFit/>
          </a:bodyPr>
          <a:lstStyle/>
          <a:p>
            <a:pPr indent="0" lvl="0" marL="342265" marR="0" rtl="0" algn="l">
              <a:lnSpc>
                <a:spcPct val="100000"/>
              </a:lnSpc>
              <a:spcBef>
                <a:spcPts val="0"/>
              </a:spcBef>
              <a:spcAft>
                <a:spcPts val="0"/>
              </a:spcAft>
              <a:buNone/>
            </a:pPr>
            <a:r>
              <a:rPr lang="en-US" sz="1500">
                <a:solidFill>
                  <a:srgbClr val="FFFFFF"/>
                </a:solidFill>
                <a:latin typeface="Helvetica Neue"/>
                <a:ea typeface="Helvetica Neue"/>
                <a:cs typeface="Helvetica Neue"/>
                <a:sym typeface="Helvetica Neue"/>
              </a:rPr>
              <a:t>unified environment for the entire application stack.</a:t>
            </a:r>
            <a:endParaRPr sz="1500">
              <a:latin typeface="Helvetica Neue"/>
              <a:ea typeface="Helvetica Neue"/>
              <a:cs typeface="Helvetica Neue"/>
              <a:sym typeface="Helvetica Neue"/>
            </a:endParaRPr>
          </a:p>
          <a:p>
            <a:pPr indent="-330200" lvl="0" marL="342265" marR="0" rtl="0" algn="l">
              <a:lnSpc>
                <a:spcPct val="100000"/>
              </a:lnSpc>
              <a:spcBef>
                <a:spcPts val="320"/>
              </a:spcBef>
              <a:spcAft>
                <a:spcPts val="0"/>
              </a:spcAft>
              <a:buClr>
                <a:srgbClr val="86D1D8"/>
              </a:buClr>
              <a:buSzPts val="1500"/>
              <a:buFont typeface="Arial"/>
              <a:buChar char="►"/>
            </a:pPr>
            <a:r>
              <a:rPr b="1" lang="en-US" sz="1800" u="sng">
                <a:solidFill>
                  <a:srgbClr val="FFFFFF"/>
                </a:solidFill>
                <a:latin typeface="Arial"/>
                <a:ea typeface="Arial"/>
                <a:cs typeface="Arial"/>
                <a:sym typeface="Arial"/>
              </a:rPr>
              <a:t>Use Cases:</a:t>
            </a:r>
            <a:endParaRPr sz="1800">
              <a:latin typeface="Arial"/>
              <a:ea typeface="Arial"/>
              <a:cs typeface="Arial"/>
              <a:sym typeface="Arial"/>
            </a:endParaRPr>
          </a:p>
          <a:p>
            <a:pPr indent="-302260" lvl="0" marL="342265" marR="0" rtl="0" algn="l">
              <a:lnSpc>
                <a:spcPct val="100000"/>
              </a:lnSpc>
              <a:spcBef>
                <a:spcPts val="390"/>
              </a:spcBef>
              <a:spcAft>
                <a:spcPts val="0"/>
              </a:spcAft>
              <a:buClr>
                <a:srgbClr val="86D1D8"/>
              </a:buClr>
              <a:buSzPts val="1200"/>
              <a:buFont typeface="Lucida Sans"/>
              <a:buChar char="►"/>
            </a:pPr>
            <a:r>
              <a:rPr lang="en-US" sz="1500">
                <a:solidFill>
                  <a:srgbClr val="FFFFFF"/>
                </a:solidFill>
                <a:latin typeface="Helvetica Neue"/>
                <a:ea typeface="Helvetica Neue"/>
                <a:cs typeface="Helvetica Neue"/>
                <a:sym typeface="Helvetica Neue"/>
              </a:rPr>
              <a:t>Well-suited for projects requiring </a:t>
            </a:r>
            <a:r>
              <a:rPr b="1" lang="en-US" sz="1500">
                <a:solidFill>
                  <a:srgbClr val="FFFFFF"/>
                </a:solidFill>
                <a:latin typeface="Arial"/>
                <a:ea typeface="Arial"/>
                <a:cs typeface="Arial"/>
                <a:sym typeface="Arial"/>
              </a:rPr>
              <a:t>rapid development </a:t>
            </a:r>
            <a:r>
              <a:rPr lang="en-US" sz="1500">
                <a:solidFill>
                  <a:srgbClr val="FFFFFF"/>
                </a:solidFill>
                <a:latin typeface="Helvetica Neue"/>
                <a:ea typeface="Helvetica Neue"/>
                <a:cs typeface="Helvetica Neue"/>
                <a:sym typeface="Helvetica Neue"/>
              </a:rPr>
              <a:t>and </a:t>
            </a:r>
            <a:r>
              <a:rPr b="1" lang="en-US" sz="1500">
                <a:solidFill>
                  <a:srgbClr val="FFFFFF"/>
                </a:solidFill>
                <a:latin typeface="Arial"/>
                <a:ea typeface="Arial"/>
                <a:cs typeface="Arial"/>
                <a:sym typeface="Arial"/>
              </a:rPr>
              <a:t>real-time</a:t>
            </a:r>
            <a:endParaRPr sz="1500">
              <a:latin typeface="Arial"/>
              <a:ea typeface="Arial"/>
              <a:cs typeface="Arial"/>
              <a:sym typeface="Arial"/>
            </a:endParaRPr>
          </a:p>
        </p:txBody>
      </p:sp>
      <p:sp>
        <p:nvSpPr>
          <p:cNvPr id="113" name="Google Shape;113;p12"/>
          <p:cNvSpPr txBox="1"/>
          <p:nvPr/>
        </p:nvSpPr>
        <p:spPr>
          <a:xfrm>
            <a:off x="410184" y="3880358"/>
            <a:ext cx="7425055" cy="581660"/>
          </a:xfrm>
          <a:prstGeom prst="rect">
            <a:avLst/>
          </a:prstGeom>
          <a:noFill/>
          <a:ln>
            <a:noFill/>
          </a:ln>
        </p:spPr>
        <p:txBody>
          <a:bodyPr anchorCtr="0" anchor="t" bIns="0" lIns="0" spcFirstLastPara="1" rIns="0" wrap="square" tIns="62225">
            <a:spAutoFit/>
          </a:bodyPr>
          <a:lstStyle/>
          <a:p>
            <a:pPr indent="0" lvl="0" marL="313690" marR="0" rtl="0" algn="l">
              <a:lnSpc>
                <a:spcPct val="100000"/>
              </a:lnSpc>
              <a:spcBef>
                <a:spcPts val="0"/>
              </a:spcBef>
              <a:spcAft>
                <a:spcPts val="0"/>
              </a:spcAft>
              <a:buNone/>
            </a:pPr>
            <a:r>
              <a:rPr b="1" lang="en-US" sz="1500">
                <a:solidFill>
                  <a:srgbClr val="FFFFFF"/>
                </a:solidFill>
                <a:latin typeface="Arial"/>
                <a:ea typeface="Arial"/>
                <a:cs typeface="Arial"/>
                <a:sym typeface="Arial"/>
              </a:rPr>
              <a:t>capabilities.</a:t>
            </a:r>
            <a:endParaRPr sz="1500">
              <a:latin typeface="Arial"/>
              <a:ea typeface="Arial"/>
              <a:cs typeface="Arial"/>
              <a:sym typeface="Arial"/>
            </a:endParaRPr>
          </a:p>
          <a:p>
            <a:pPr indent="-301625" lvl="0" marL="313690" marR="0" rtl="0" algn="l">
              <a:lnSpc>
                <a:spcPct val="100000"/>
              </a:lnSpc>
              <a:spcBef>
                <a:spcPts val="390"/>
              </a:spcBef>
              <a:spcAft>
                <a:spcPts val="0"/>
              </a:spcAft>
              <a:buClr>
                <a:srgbClr val="86D1D8"/>
              </a:buClr>
              <a:buSzPts val="1200"/>
              <a:buFont typeface="Lucida Sans"/>
              <a:buChar char="►"/>
            </a:pPr>
            <a:r>
              <a:rPr lang="en-US" sz="1500">
                <a:solidFill>
                  <a:srgbClr val="FFFFFF"/>
                </a:solidFill>
                <a:latin typeface="Helvetica Neue"/>
                <a:ea typeface="Helvetica Neue"/>
                <a:cs typeface="Helvetica Neue"/>
                <a:sym typeface="Helvetica Neue"/>
              </a:rPr>
              <a:t>Often chosen for applications where a single codebase serves </a:t>
            </a:r>
            <a:r>
              <a:rPr b="1" lang="en-US" sz="1500">
                <a:solidFill>
                  <a:srgbClr val="FFFFFF"/>
                </a:solidFill>
                <a:latin typeface="Arial"/>
                <a:ea typeface="Arial"/>
                <a:cs typeface="Arial"/>
                <a:sym typeface="Arial"/>
              </a:rPr>
              <a:t>both web and</a:t>
            </a:r>
            <a:endParaRPr sz="1500">
              <a:latin typeface="Arial"/>
              <a:ea typeface="Arial"/>
              <a:cs typeface="Arial"/>
              <a:sym typeface="Arial"/>
            </a:endParaRPr>
          </a:p>
        </p:txBody>
      </p:sp>
      <p:sp>
        <p:nvSpPr>
          <p:cNvPr id="114" name="Google Shape;114;p12"/>
          <p:cNvSpPr txBox="1"/>
          <p:nvPr/>
        </p:nvSpPr>
        <p:spPr>
          <a:xfrm>
            <a:off x="711200" y="4390898"/>
            <a:ext cx="1623060"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500">
                <a:solidFill>
                  <a:srgbClr val="FFFFFF"/>
                </a:solidFill>
                <a:latin typeface="Arial"/>
                <a:ea typeface="Arial"/>
                <a:cs typeface="Arial"/>
                <a:sym typeface="Arial"/>
              </a:rPr>
              <a:t>mobile platforms.</a:t>
            </a:r>
            <a:endParaRPr sz="15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grpSp>
        <p:nvGrpSpPr>
          <p:cNvPr id="119" name="Google Shape;119;p13"/>
          <p:cNvGrpSpPr/>
          <p:nvPr/>
        </p:nvGrpSpPr>
        <p:grpSpPr>
          <a:xfrm>
            <a:off x="0" y="2002264"/>
            <a:ext cx="3027758" cy="3141235"/>
            <a:chOff x="0" y="2002264"/>
            <a:chExt cx="3027758" cy="3141235"/>
          </a:xfrm>
        </p:grpSpPr>
        <p:pic>
          <p:nvPicPr>
            <p:cNvPr id="120" name="Google Shape;120;p13"/>
            <p:cNvPicPr preferRelativeResize="0"/>
            <p:nvPr/>
          </p:nvPicPr>
          <p:blipFill rotWithShape="1">
            <a:blip r:embed="rId3">
              <a:alphaModFix/>
            </a:blip>
            <a:srcRect b="0" l="0" r="0" t="0"/>
            <a:stretch/>
          </p:blipFill>
          <p:spPr>
            <a:xfrm>
              <a:off x="0" y="2002264"/>
              <a:ext cx="3027758" cy="3141235"/>
            </a:xfrm>
            <a:prstGeom prst="rect">
              <a:avLst/>
            </a:prstGeom>
            <a:noFill/>
            <a:ln>
              <a:noFill/>
            </a:ln>
          </p:spPr>
        </p:pic>
        <p:pic>
          <p:nvPicPr>
            <p:cNvPr id="121" name="Google Shape;121;p13"/>
            <p:cNvPicPr preferRelativeResize="0"/>
            <p:nvPr/>
          </p:nvPicPr>
          <p:blipFill rotWithShape="1">
            <a:blip r:embed="rId4">
              <a:alphaModFix/>
            </a:blip>
            <a:srcRect b="0" l="0" r="0" t="0"/>
            <a:stretch/>
          </p:blipFill>
          <p:spPr>
            <a:xfrm>
              <a:off x="0" y="2169261"/>
              <a:ext cx="1141808" cy="1774089"/>
            </a:xfrm>
            <a:prstGeom prst="rect">
              <a:avLst/>
            </a:prstGeom>
            <a:noFill/>
            <a:ln>
              <a:noFill/>
            </a:ln>
          </p:spPr>
        </p:pic>
      </p:grpSp>
      <p:pic>
        <p:nvPicPr>
          <p:cNvPr id="122" name="Google Shape;122;p13"/>
          <p:cNvPicPr preferRelativeResize="0"/>
          <p:nvPr/>
        </p:nvPicPr>
        <p:blipFill rotWithShape="1">
          <a:blip r:embed="rId5">
            <a:alphaModFix/>
          </a:blip>
          <a:srcRect b="0" l="0" r="0" t="0"/>
          <a:stretch/>
        </p:blipFill>
        <p:spPr>
          <a:xfrm>
            <a:off x="6456758" y="1257300"/>
            <a:ext cx="2114550" cy="2114549"/>
          </a:xfrm>
          <a:prstGeom prst="rect">
            <a:avLst/>
          </a:prstGeom>
          <a:noFill/>
          <a:ln>
            <a:noFill/>
          </a:ln>
        </p:spPr>
      </p:pic>
      <p:pic>
        <p:nvPicPr>
          <p:cNvPr id="123" name="Google Shape;123;p13"/>
          <p:cNvPicPr preferRelativeResize="0"/>
          <p:nvPr/>
        </p:nvPicPr>
        <p:blipFill rotWithShape="1">
          <a:blip r:embed="rId6">
            <a:alphaModFix/>
          </a:blip>
          <a:srcRect b="0" l="0" r="0" t="0"/>
          <a:stretch/>
        </p:blipFill>
        <p:spPr>
          <a:xfrm>
            <a:off x="5999560" y="1"/>
            <a:ext cx="1202539" cy="856054"/>
          </a:xfrm>
          <a:prstGeom prst="rect">
            <a:avLst/>
          </a:prstGeom>
          <a:noFill/>
          <a:ln>
            <a:noFill/>
          </a:ln>
        </p:spPr>
      </p:pic>
      <p:pic>
        <p:nvPicPr>
          <p:cNvPr id="124" name="Google Shape;124;p13"/>
          <p:cNvPicPr preferRelativeResize="0"/>
          <p:nvPr/>
        </p:nvPicPr>
        <p:blipFill rotWithShape="1">
          <a:blip r:embed="rId7">
            <a:alphaModFix/>
          </a:blip>
          <a:srcRect b="0" l="0" r="0" t="0"/>
          <a:stretch/>
        </p:blipFill>
        <p:spPr>
          <a:xfrm>
            <a:off x="6454407" y="4572000"/>
            <a:ext cx="745301" cy="571499"/>
          </a:xfrm>
          <a:prstGeom prst="rect">
            <a:avLst/>
          </a:prstGeom>
          <a:noFill/>
          <a:ln>
            <a:noFill/>
          </a:ln>
        </p:spPr>
      </p:pic>
      <p:grpSp>
        <p:nvGrpSpPr>
          <p:cNvPr id="125" name="Google Shape;125;p13"/>
          <p:cNvGrpSpPr/>
          <p:nvPr/>
        </p:nvGrpSpPr>
        <p:grpSpPr>
          <a:xfrm>
            <a:off x="7790259" y="0"/>
            <a:ext cx="590550" cy="920750"/>
            <a:chOff x="7790259" y="0"/>
            <a:chExt cx="590550" cy="920750"/>
          </a:xfrm>
        </p:grpSpPr>
        <p:pic>
          <p:nvPicPr>
            <p:cNvPr id="126" name="Google Shape;126;p13"/>
            <p:cNvPicPr preferRelativeResize="0"/>
            <p:nvPr/>
          </p:nvPicPr>
          <p:blipFill rotWithShape="1">
            <a:blip r:embed="rId8">
              <a:alphaModFix/>
            </a:blip>
            <a:srcRect b="0" l="0" r="0" t="0"/>
            <a:stretch/>
          </p:blipFill>
          <p:spPr>
            <a:xfrm>
              <a:off x="7790259" y="0"/>
              <a:ext cx="590550" cy="920750"/>
            </a:xfrm>
            <a:prstGeom prst="rect">
              <a:avLst/>
            </a:prstGeom>
            <a:noFill/>
            <a:ln>
              <a:noFill/>
            </a:ln>
          </p:spPr>
        </p:pic>
        <p:sp>
          <p:nvSpPr>
            <p:cNvPr id="127" name="Google Shape;127;p13"/>
            <p:cNvSpPr/>
            <p:nvPr/>
          </p:nvSpPr>
          <p:spPr>
            <a:xfrm>
              <a:off x="7828359" y="0"/>
              <a:ext cx="514350" cy="857250"/>
            </a:xfrm>
            <a:custGeom>
              <a:rect b="b" l="l" r="r" t="t"/>
              <a:pathLst>
                <a:path extrusionOk="0" h="857250" w="514350">
                  <a:moveTo>
                    <a:pt x="514349" y="857249"/>
                  </a:moveTo>
                  <a:lnTo>
                    <a:pt x="0" y="857249"/>
                  </a:lnTo>
                  <a:lnTo>
                    <a:pt x="0" y="0"/>
                  </a:lnTo>
                  <a:lnTo>
                    <a:pt x="514349" y="0"/>
                  </a:lnTo>
                  <a:lnTo>
                    <a:pt x="514349" y="857249"/>
                  </a:lnTo>
                  <a:close/>
                </a:path>
              </a:pathLst>
            </a:custGeom>
            <a:solidFill>
              <a:srgbClr val="B014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128" name="Google Shape;128;p13"/>
          <p:cNvSpPr txBox="1"/>
          <p:nvPr>
            <p:ph type="title"/>
          </p:nvPr>
        </p:nvSpPr>
        <p:spPr>
          <a:xfrm>
            <a:off x="557594" y="348925"/>
            <a:ext cx="1457100" cy="497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150" u="sng">
                <a:solidFill>
                  <a:srgbClr val="EBEBEB"/>
                </a:solidFill>
              </a:rPr>
              <a:t>NEST</a:t>
            </a:r>
            <a:endParaRPr sz="3150"/>
          </a:p>
        </p:txBody>
      </p:sp>
      <p:sp>
        <p:nvSpPr>
          <p:cNvPr id="129" name="Google Shape;129;p13"/>
          <p:cNvSpPr txBox="1"/>
          <p:nvPr/>
        </p:nvSpPr>
        <p:spPr>
          <a:xfrm>
            <a:off x="476150" y="1318909"/>
            <a:ext cx="4856480" cy="2960370"/>
          </a:xfrm>
          <a:prstGeom prst="rect">
            <a:avLst/>
          </a:prstGeom>
          <a:noFill/>
          <a:ln>
            <a:noFill/>
          </a:ln>
        </p:spPr>
        <p:txBody>
          <a:bodyPr anchorCtr="0" anchor="t" bIns="0" lIns="0" spcFirstLastPara="1" rIns="0" wrap="square" tIns="38100">
            <a:spAutoFit/>
          </a:bodyPr>
          <a:lstStyle/>
          <a:p>
            <a:pPr indent="0" lvl="0" marL="12700" marR="191135" rtl="0" algn="l">
              <a:lnSpc>
                <a:spcPct val="110344"/>
              </a:lnSpc>
              <a:spcBef>
                <a:spcPts val="0"/>
              </a:spcBef>
              <a:spcAft>
                <a:spcPts val="0"/>
              </a:spcAft>
              <a:buNone/>
            </a:pPr>
            <a:r>
              <a:rPr lang="en-US" sz="1450">
                <a:solidFill>
                  <a:srgbClr val="D1D4DB"/>
                </a:solidFill>
                <a:latin typeface="Arial"/>
                <a:ea typeface="Arial"/>
                <a:cs typeface="Arial"/>
                <a:sym typeface="Arial"/>
              </a:rPr>
              <a:t>Nest.js is a progressive </a:t>
            </a:r>
            <a:r>
              <a:rPr b="1" lang="en-US" sz="1450">
                <a:solidFill>
                  <a:srgbClr val="D1D4DB"/>
                </a:solidFill>
                <a:latin typeface="Arial"/>
                <a:ea typeface="Arial"/>
                <a:cs typeface="Arial"/>
                <a:sym typeface="Arial"/>
              </a:rPr>
              <a:t>Node.js framework </a:t>
            </a:r>
            <a:r>
              <a:rPr lang="en-US" sz="1450">
                <a:solidFill>
                  <a:srgbClr val="D1D4DB"/>
                </a:solidFill>
                <a:latin typeface="Arial"/>
                <a:ea typeface="Arial"/>
                <a:cs typeface="Arial"/>
                <a:sym typeface="Arial"/>
              </a:rPr>
              <a:t>for building  </a:t>
            </a:r>
            <a:r>
              <a:rPr b="1" lang="en-US" sz="1450">
                <a:solidFill>
                  <a:srgbClr val="D1D4DB"/>
                </a:solidFill>
                <a:latin typeface="Arial"/>
                <a:ea typeface="Arial"/>
                <a:cs typeface="Arial"/>
                <a:sym typeface="Arial"/>
              </a:rPr>
              <a:t>efficient, scalable web applications, focusing on  server-side development.</a:t>
            </a:r>
            <a:endParaRPr sz="1450">
              <a:latin typeface="Arial"/>
              <a:ea typeface="Arial"/>
              <a:cs typeface="Arial"/>
              <a:sym typeface="Arial"/>
            </a:endParaRPr>
          </a:p>
          <a:p>
            <a:pPr indent="0" lvl="0" marL="12700" marR="488315" rtl="0" algn="l">
              <a:lnSpc>
                <a:spcPct val="110344"/>
              </a:lnSpc>
              <a:spcBef>
                <a:spcPts val="745"/>
              </a:spcBef>
              <a:spcAft>
                <a:spcPts val="0"/>
              </a:spcAft>
              <a:buNone/>
            </a:pPr>
            <a:r>
              <a:rPr b="1" lang="en-US" sz="1450">
                <a:solidFill>
                  <a:srgbClr val="D1D4DB"/>
                </a:solidFill>
                <a:latin typeface="Arial"/>
                <a:ea typeface="Arial"/>
                <a:cs typeface="Arial"/>
                <a:sym typeface="Arial"/>
              </a:rPr>
              <a:t>Utilizes TypeScript for strong typing and modern  JavaScript features.</a:t>
            </a:r>
            <a:endParaRPr sz="1450">
              <a:latin typeface="Arial"/>
              <a:ea typeface="Arial"/>
              <a:cs typeface="Arial"/>
              <a:sym typeface="Arial"/>
            </a:endParaRPr>
          </a:p>
          <a:p>
            <a:pPr indent="0" lvl="0" marL="12700" marR="0" rtl="0" algn="l">
              <a:lnSpc>
                <a:spcPct val="100000"/>
              </a:lnSpc>
              <a:spcBef>
                <a:spcPts val="575"/>
              </a:spcBef>
              <a:spcAft>
                <a:spcPts val="0"/>
              </a:spcAft>
              <a:buNone/>
            </a:pPr>
            <a:r>
              <a:rPr b="1" lang="en-US" sz="1450">
                <a:solidFill>
                  <a:srgbClr val="D1D4DB"/>
                </a:solidFill>
                <a:latin typeface="Arial"/>
                <a:ea typeface="Arial"/>
                <a:cs typeface="Arial"/>
                <a:sym typeface="Arial"/>
              </a:rPr>
              <a:t>Key Features:</a:t>
            </a:r>
            <a:endParaRPr sz="1450">
              <a:latin typeface="Arial"/>
              <a:ea typeface="Arial"/>
              <a:cs typeface="Arial"/>
              <a:sym typeface="Arial"/>
            </a:endParaRPr>
          </a:p>
          <a:p>
            <a:pPr indent="0" lvl="0" marL="12700" marR="129539" rtl="0" algn="l">
              <a:lnSpc>
                <a:spcPct val="110344"/>
              </a:lnSpc>
              <a:spcBef>
                <a:spcPts val="780"/>
              </a:spcBef>
              <a:spcAft>
                <a:spcPts val="0"/>
              </a:spcAft>
              <a:buNone/>
            </a:pPr>
            <a:r>
              <a:rPr b="1" lang="en-US" sz="1450">
                <a:solidFill>
                  <a:srgbClr val="D1D4DB"/>
                </a:solidFill>
                <a:latin typeface="Arial"/>
                <a:ea typeface="Arial"/>
                <a:cs typeface="Arial"/>
                <a:sym typeface="Arial"/>
              </a:rPr>
              <a:t>Modularity: </a:t>
            </a:r>
            <a:r>
              <a:rPr lang="en-US" sz="1450">
                <a:solidFill>
                  <a:srgbClr val="D1D4DB"/>
                </a:solidFill>
                <a:latin typeface="Arial"/>
                <a:ea typeface="Arial"/>
                <a:cs typeface="Arial"/>
                <a:sym typeface="Arial"/>
              </a:rPr>
              <a:t>Promotes a modular structure, making code  organization and maintenance more straightforward.</a:t>
            </a:r>
            <a:endParaRPr sz="1450">
              <a:latin typeface="Arial"/>
              <a:ea typeface="Arial"/>
              <a:cs typeface="Arial"/>
              <a:sym typeface="Arial"/>
            </a:endParaRPr>
          </a:p>
          <a:p>
            <a:pPr indent="0" lvl="0" marL="12700" marR="277495" rtl="0" algn="l">
              <a:lnSpc>
                <a:spcPct val="110344"/>
              </a:lnSpc>
              <a:spcBef>
                <a:spcPts val="745"/>
              </a:spcBef>
              <a:spcAft>
                <a:spcPts val="0"/>
              </a:spcAft>
              <a:buNone/>
            </a:pPr>
            <a:r>
              <a:rPr b="1" lang="en-US" sz="1450">
                <a:solidFill>
                  <a:srgbClr val="D1D4DB"/>
                </a:solidFill>
                <a:latin typeface="Arial"/>
                <a:ea typeface="Arial"/>
                <a:cs typeface="Arial"/>
                <a:sym typeface="Arial"/>
              </a:rPr>
              <a:t>Decorators: </a:t>
            </a:r>
            <a:r>
              <a:rPr lang="en-US" sz="1450">
                <a:solidFill>
                  <a:srgbClr val="D1D4DB"/>
                </a:solidFill>
                <a:latin typeface="Arial"/>
                <a:ea typeface="Arial"/>
                <a:cs typeface="Arial"/>
                <a:sym typeface="Arial"/>
              </a:rPr>
              <a:t>Extensive use of decorators simplifies the  creation of controllers, modules, and services.</a:t>
            </a:r>
            <a:endParaRPr sz="1450">
              <a:latin typeface="Arial"/>
              <a:ea typeface="Arial"/>
              <a:cs typeface="Arial"/>
              <a:sym typeface="Arial"/>
            </a:endParaRPr>
          </a:p>
          <a:p>
            <a:pPr indent="0" lvl="0" marL="12700" marR="5080" rtl="0" algn="l">
              <a:lnSpc>
                <a:spcPct val="110344"/>
              </a:lnSpc>
              <a:spcBef>
                <a:spcPts val="745"/>
              </a:spcBef>
              <a:spcAft>
                <a:spcPts val="0"/>
              </a:spcAft>
              <a:buNone/>
            </a:pPr>
            <a:r>
              <a:rPr b="1" lang="en-US" sz="1450">
                <a:solidFill>
                  <a:srgbClr val="D1D4DB"/>
                </a:solidFill>
                <a:latin typeface="Arial"/>
                <a:ea typeface="Arial"/>
                <a:cs typeface="Arial"/>
                <a:sym typeface="Arial"/>
              </a:rPr>
              <a:t>Dependency Injection: </a:t>
            </a:r>
            <a:r>
              <a:rPr lang="en-US" sz="1450">
                <a:solidFill>
                  <a:srgbClr val="D1D4DB"/>
                </a:solidFill>
                <a:latin typeface="Arial"/>
                <a:ea typeface="Arial"/>
                <a:cs typeface="Arial"/>
                <a:sym typeface="Arial"/>
              </a:rPr>
              <a:t>Implements a robust dependency  injection system for efficient component management.</a:t>
            </a:r>
            <a:endParaRPr sz="1450">
              <a:latin typeface="Arial"/>
              <a:ea typeface="Arial"/>
              <a:cs typeface="Arial"/>
              <a:sym typeface="Arial"/>
            </a:endParaRPr>
          </a:p>
        </p:txBody>
      </p:sp>
      <p:pic>
        <p:nvPicPr>
          <p:cNvPr id="130" name="Google Shape;130;p13"/>
          <p:cNvPicPr preferRelativeResize="0"/>
          <p:nvPr/>
        </p:nvPicPr>
        <p:blipFill rotWithShape="1">
          <a:blip r:embed="rId9">
            <a:alphaModFix/>
          </a:blip>
          <a:srcRect b="0" l="0" r="0" t="0"/>
          <a:stretch/>
        </p:blipFill>
        <p:spPr>
          <a:xfrm>
            <a:off x="5738274" y="1046200"/>
            <a:ext cx="3047625" cy="2483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4" name="Shape 134"/>
        <p:cNvGrpSpPr/>
        <p:nvPr/>
      </p:nvGrpSpPr>
      <p:grpSpPr>
        <a:xfrm>
          <a:off x="0" y="0"/>
          <a:ext cx="0" cy="0"/>
          <a:chOff x="0" y="0"/>
          <a:chExt cx="0" cy="0"/>
        </a:xfrm>
      </p:grpSpPr>
      <p:sp>
        <p:nvSpPr>
          <p:cNvPr id="135" name="Google Shape;135;p14"/>
          <p:cNvSpPr/>
          <p:nvPr/>
        </p:nvSpPr>
        <p:spPr>
          <a:xfrm>
            <a:off x="0" y="0"/>
            <a:ext cx="9144000" cy="5143500"/>
          </a:xfrm>
          <a:custGeom>
            <a:rect b="b" l="l" r="r" t="t"/>
            <a:pathLst>
              <a:path extrusionOk="0" h="5143500" w="9144000">
                <a:moveTo>
                  <a:pt x="9143999" y="5143498"/>
                </a:moveTo>
                <a:lnTo>
                  <a:pt x="0" y="5143498"/>
                </a:lnTo>
                <a:lnTo>
                  <a:pt x="0" y="0"/>
                </a:lnTo>
                <a:lnTo>
                  <a:pt x="9143999" y="0"/>
                </a:lnTo>
                <a:lnTo>
                  <a:pt x="9143999" y="514349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136" name="Google Shape;136;p14"/>
          <p:cNvGrpSpPr/>
          <p:nvPr/>
        </p:nvGrpSpPr>
        <p:grpSpPr>
          <a:xfrm>
            <a:off x="0" y="2002320"/>
            <a:ext cx="3027598" cy="3141178"/>
            <a:chOff x="0" y="2002320"/>
            <a:chExt cx="3027598" cy="3141178"/>
          </a:xfrm>
        </p:grpSpPr>
        <p:pic>
          <p:nvPicPr>
            <p:cNvPr id="137" name="Google Shape;137;p14"/>
            <p:cNvPicPr preferRelativeResize="0"/>
            <p:nvPr/>
          </p:nvPicPr>
          <p:blipFill rotWithShape="1">
            <a:blip r:embed="rId3">
              <a:alphaModFix/>
            </a:blip>
            <a:srcRect b="0" l="0" r="0" t="0"/>
            <a:stretch/>
          </p:blipFill>
          <p:spPr>
            <a:xfrm>
              <a:off x="0" y="2002320"/>
              <a:ext cx="3027598" cy="3141178"/>
            </a:xfrm>
            <a:prstGeom prst="rect">
              <a:avLst/>
            </a:prstGeom>
            <a:noFill/>
            <a:ln>
              <a:noFill/>
            </a:ln>
          </p:spPr>
        </p:pic>
        <p:pic>
          <p:nvPicPr>
            <p:cNvPr id="138" name="Google Shape;138;p14"/>
            <p:cNvPicPr preferRelativeResize="0"/>
            <p:nvPr/>
          </p:nvPicPr>
          <p:blipFill rotWithShape="1">
            <a:blip r:embed="rId4">
              <a:alphaModFix/>
            </a:blip>
            <a:srcRect b="0" l="0" r="0" t="0"/>
            <a:stretch/>
          </p:blipFill>
          <p:spPr>
            <a:xfrm>
              <a:off x="0" y="2169360"/>
              <a:ext cx="1141918" cy="1774078"/>
            </a:xfrm>
            <a:prstGeom prst="rect">
              <a:avLst/>
            </a:prstGeom>
            <a:noFill/>
            <a:ln>
              <a:noFill/>
            </a:ln>
          </p:spPr>
        </p:pic>
      </p:grpSp>
      <p:pic>
        <p:nvPicPr>
          <p:cNvPr id="139" name="Google Shape;139;p14"/>
          <p:cNvPicPr preferRelativeResize="0"/>
          <p:nvPr/>
        </p:nvPicPr>
        <p:blipFill rotWithShape="1">
          <a:blip r:embed="rId5">
            <a:alphaModFix/>
          </a:blip>
          <a:srcRect b="0" l="0" r="0" t="0"/>
          <a:stretch/>
        </p:blipFill>
        <p:spPr>
          <a:xfrm>
            <a:off x="5999400" y="0"/>
            <a:ext cx="1202399" cy="856078"/>
          </a:xfrm>
          <a:prstGeom prst="rect">
            <a:avLst/>
          </a:prstGeom>
          <a:noFill/>
          <a:ln>
            <a:noFill/>
          </a:ln>
        </p:spPr>
      </p:pic>
      <p:pic>
        <p:nvPicPr>
          <p:cNvPr id="140" name="Google Shape;140;p14"/>
          <p:cNvPicPr preferRelativeResize="0"/>
          <p:nvPr/>
        </p:nvPicPr>
        <p:blipFill rotWithShape="1">
          <a:blip r:embed="rId6">
            <a:alphaModFix/>
          </a:blip>
          <a:srcRect b="0" l="0" r="0" t="0"/>
          <a:stretch/>
        </p:blipFill>
        <p:spPr>
          <a:xfrm>
            <a:off x="6454440" y="4572000"/>
            <a:ext cx="745198" cy="571498"/>
          </a:xfrm>
          <a:prstGeom prst="rect">
            <a:avLst/>
          </a:prstGeom>
          <a:noFill/>
          <a:ln>
            <a:noFill/>
          </a:ln>
        </p:spPr>
      </p:pic>
      <p:grpSp>
        <p:nvGrpSpPr>
          <p:cNvPr id="141" name="Google Shape;141;p14"/>
          <p:cNvGrpSpPr/>
          <p:nvPr/>
        </p:nvGrpSpPr>
        <p:grpSpPr>
          <a:xfrm>
            <a:off x="0" y="0"/>
            <a:ext cx="9143999" cy="5143499"/>
            <a:chOff x="0" y="0"/>
            <a:chExt cx="9143999" cy="5143499"/>
          </a:xfrm>
        </p:grpSpPr>
        <p:pic>
          <p:nvPicPr>
            <p:cNvPr id="142" name="Google Shape;142;p14"/>
            <p:cNvPicPr preferRelativeResize="0"/>
            <p:nvPr/>
          </p:nvPicPr>
          <p:blipFill rotWithShape="1">
            <a:blip r:embed="rId7">
              <a:alphaModFix/>
            </a:blip>
            <a:srcRect b="0" l="0" r="0" t="0"/>
            <a:stretch/>
          </p:blipFill>
          <p:spPr>
            <a:xfrm>
              <a:off x="7828200" y="25560"/>
              <a:ext cx="514439" cy="857159"/>
            </a:xfrm>
            <a:prstGeom prst="rect">
              <a:avLst/>
            </a:prstGeom>
            <a:noFill/>
            <a:ln>
              <a:noFill/>
            </a:ln>
          </p:spPr>
        </p:pic>
        <p:pic>
          <p:nvPicPr>
            <p:cNvPr id="143" name="Google Shape;143;p14"/>
            <p:cNvPicPr preferRelativeResize="0"/>
            <p:nvPr/>
          </p:nvPicPr>
          <p:blipFill rotWithShape="1">
            <a:blip r:embed="rId8">
              <a:alphaModFix/>
            </a:blip>
            <a:srcRect b="0" l="0" r="0" t="0"/>
            <a:stretch/>
          </p:blipFill>
          <p:spPr>
            <a:xfrm>
              <a:off x="0" y="0"/>
              <a:ext cx="9143999" cy="5143319"/>
            </a:xfrm>
            <a:prstGeom prst="rect">
              <a:avLst/>
            </a:prstGeom>
            <a:noFill/>
            <a:ln>
              <a:noFill/>
            </a:ln>
          </p:spPr>
        </p:pic>
        <p:pic>
          <p:nvPicPr>
            <p:cNvPr id="144" name="Google Shape;144;p14"/>
            <p:cNvPicPr preferRelativeResize="0"/>
            <p:nvPr/>
          </p:nvPicPr>
          <p:blipFill rotWithShape="1">
            <a:blip r:embed="rId7">
              <a:alphaModFix/>
            </a:blip>
            <a:srcRect b="0" l="0" r="0" t="0"/>
            <a:stretch/>
          </p:blipFill>
          <p:spPr>
            <a:xfrm>
              <a:off x="7831800" y="25560"/>
              <a:ext cx="514439" cy="857159"/>
            </a:xfrm>
            <a:prstGeom prst="rect">
              <a:avLst/>
            </a:prstGeom>
            <a:noFill/>
            <a:ln>
              <a:noFill/>
            </a:ln>
          </p:spPr>
        </p:pic>
        <p:sp>
          <p:nvSpPr>
            <p:cNvPr id="145" name="Google Shape;145;p14"/>
            <p:cNvSpPr/>
            <p:nvPr/>
          </p:nvSpPr>
          <p:spPr>
            <a:xfrm>
              <a:off x="7831800" y="0"/>
              <a:ext cx="514984" cy="857250"/>
            </a:xfrm>
            <a:custGeom>
              <a:rect b="b" l="l" r="r" t="t"/>
              <a:pathLst>
                <a:path extrusionOk="0" h="857250" w="514984">
                  <a:moveTo>
                    <a:pt x="514438" y="857158"/>
                  </a:moveTo>
                  <a:lnTo>
                    <a:pt x="0" y="857158"/>
                  </a:lnTo>
                  <a:lnTo>
                    <a:pt x="0" y="0"/>
                  </a:lnTo>
                  <a:lnTo>
                    <a:pt x="514438" y="0"/>
                  </a:lnTo>
                  <a:lnTo>
                    <a:pt x="514438" y="857158"/>
                  </a:lnTo>
                  <a:close/>
                </a:path>
              </a:pathLst>
            </a:custGeom>
            <a:solidFill>
              <a:srgbClr val="B014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46" name="Google Shape;146;p14"/>
            <p:cNvPicPr preferRelativeResize="0"/>
            <p:nvPr/>
          </p:nvPicPr>
          <p:blipFill rotWithShape="1">
            <a:blip r:embed="rId9">
              <a:alphaModFix/>
            </a:blip>
            <a:srcRect b="0" l="0" r="0" t="0"/>
            <a:stretch/>
          </p:blipFill>
          <p:spPr>
            <a:xfrm>
              <a:off x="4053" y="0"/>
              <a:ext cx="9135880" cy="5143499"/>
            </a:xfrm>
            <a:prstGeom prst="rect">
              <a:avLst/>
            </a:prstGeom>
            <a:noFill/>
            <a:ln>
              <a:noFill/>
            </a:ln>
          </p:spPr>
        </p:pic>
      </p:grpSp>
      <p:sp>
        <p:nvSpPr>
          <p:cNvPr id="147" name="Google Shape;147;p14"/>
          <p:cNvSpPr txBox="1"/>
          <p:nvPr/>
        </p:nvSpPr>
        <p:spPr>
          <a:xfrm>
            <a:off x="295693" y="803664"/>
            <a:ext cx="6104255" cy="1549400"/>
          </a:xfrm>
          <a:prstGeom prst="rect">
            <a:avLst/>
          </a:prstGeom>
          <a:noFill/>
          <a:ln>
            <a:noFill/>
          </a:ln>
        </p:spPr>
        <p:txBody>
          <a:bodyPr anchorCtr="0" anchor="t" bIns="0" lIns="0" spcFirstLastPara="1" rIns="0" wrap="square" tIns="12700">
            <a:spAutoFit/>
          </a:bodyPr>
          <a:lstStyle/>
          <a:p>
            <a:pPr indent="-245744" lvl="0" marL="257809" marR="0" rtl="0" algn="l">
              <a:lnSpc>
                <a:spcPct val="100000"/>
              </a:lnSpc>
              <a:spcBef>
                <a:spcPts val="0"/>
              </a:spcBef>
              <a:spcAft>
                <a:spcPts val="0"/>
              </a:spcAft>
              <a:buClr>
                <a:srgbClr val="FFFFFF"/>
              </a:buClr>
              <a:buSzPts val="1500"/>
              <a:buFont typeface="Arial"/>
              <a:buChar char="►"/>
            </a:pPr>
            <a:r>
              <a:rPr b="1" lang="en-US" sz="2000">
                <a:solidFill>
                  <a:srgbClr val="FFFFFF"/>
                </a:solidFill>
                <a:latin typeface="Trebuchet MS"/>
                <a:ea typeface="Trebuchet MS"/>
                <a:cs typeface="Trebuchet MS"/>
                <a:sym typeface="Trebuchet MS"/>
              </a:rPr>
              <a:t>NodeJS is an open-source and</a:t>
            </a:r>
            <a:endParaRPr sz="2000">
              <a:latin typeface="Trebuchet MS"/>
              <a:ea typeface="Trebuchet MS"/>
              <a:cs typeface="Trebuchet MS"/>
              <a:sym typeface="Trebuchet MS"/>
            </a:endParaRPr>
          </a:p>
          <a:p>
            <a:pPr indent="0" lvl="0" marL="257809" marR="5080" rtl="0" algn="l">
              <a:lnSpc>
                <a:spcPct val="100000"/>
              </a:lnSpc>
              <a:spcBef>
                <a:spcPts val="0"/>
              </a:spcBef>
              <a:spcAft>
                <a:spcPts val="0"/>
              </a:spcAft>
              <a:buNone/>
            </a:pPr>
            <a:r>
              <a:rPr b="1" lang="en-US" sz="2000">
                <a:solidFill>
                  <a:srgbClr val="FFFFFF"/>
                </a:solidFill>
                <a:latin typeface="Trebuchet MS"/>
                <a:ea typeface="Trebuchet MS"/>
                <a:cs typeface="Trebuchet MS"/>
                <a:sym typeface="Trebuchet MS"/>
              </a:rPr>
              <a:t>cross-platform	runtime environment built  on Chrome’s V8 JavaScript	engine for  executing JavaScript code outside of a  browser.</a:t>
            </a:r>
            <a:endParaRPr sz="2000">
              <a:latin typeface="Trebuchet MS"/>
              <a:ea typeface="Trebuchet MS"/>
              <a:cs typeface="Trebuchet MS"/>
              <a:sym typeface="Trebuchet MS"/>
            </a:endParaRPr>
          </a:p>
        </p:txBody>
      </p:sp>
      <p:sp>
        <p:nvSpPr>
          <p:cNvPr id="148" name="Google Shape;148;p14"/>
          <p:cNvSpPr txBox="1"/>
          <p:nvPr/>
        </p:nvSpPr>
        <p:spPr>
          <a:xfrm>
            <a:off x="295693" y="3369065"/>
            <a:ext cx="5873750" cy="1549400"/>
          </a:xfrm>
          <a:prstGeom prst="rect">
            <a:avLst/>
          </a:prstGeom>
          <a:noFill/>
          <a:ln>
            <a:noFill/>
          </a:ln>
        </p:spPr>
        <p:txBody>
          <a:bodyPr anchorCtr="0" anchor="t" bIns="0" lIns="0" spcFirstLastPara="1" rIns="0" wrap="square" tIns="12700">
            <a:spAutoFit/>
          </a:bodyPr>
          <a:lstStyle/>
          <a:p>
            <a:pPr indent="-245744" lvl="0" marL="257809" marR="0" rtl="0" algn="l">
              <a:lnSpc>
                <a:spcPct val="100000"/>
              </a:lnSpc>
              <a:spcBef>
                <a:spcPts val="0"/>
              </a:spcBef>
              <a:spcAft>
                <a:spcPts val="0"/>
              </a:spcAft>
              <a:buClr>
                <a:srgbClr val="FFFFFF"/>
              </a:buClr>
              <a:buSzPts val="1500"/>
              <a:buFont typeface="Arial"/>
              <a:buChar char="►"/>
            </a:pPr>
            <a:r>
              <a:rPr b="1" lang="en-US" sz="2000">
                <a:solidFill>
                  <a:srgbClr val="FFFFFF"/>
                </a:solidFill>
                <a:latin typeface="Trebuchet MS"/>
                <a:ea typeface="Trebuchet MS"/>
                <a:cs typeface="Trebuchet MS"/>
                <a:sym typeface="Trebuchet MS"/>
              </a:rPr>
              <a:t>It provides an event-driven,</a:t>
            </a:r>
            <a:endParaRPr sz="2000">
              <a:latin typeface="Trebuchet MS"/>
              <a:ea typeface="Trebuchet MS"/>
              <a:cs typeface="Trebuchet MS"/>
              <a:sym typeface="Trebuchet MS"/>
            </a:endParaRPr>
          </a:p>
          <a:p>
            <a:pPr indent="0" lvl="0" marL="257809" marR="5080" rtl="0" algn="l">
              <a:lnSpc>
                <a:spcPct val="100000"/>
              </a:lnSpc>
              <a:spcBef>
                <a:spcPts val="0"/>
              </a:spcBef>
              <a:spcAft>
                <a:spcPts val="0"/>
              </a:spcAft>
              <a:buNone/>
            </a:pPr>
            <a:r>
              <a:rPr b="1" lang="en-US" sz="2000">
                <a:solidFill>
                  <a:srgbClr val="FFFFFF"/>
                </a:solidFill>
                <a:latin typeface="Trebuchet MS"/>
                <a:ea typeface="Trebuchet MS"/>
                <a:cs typeface="Trebuchet MS"/>
                <a:sym typeface="Trebuchet MS"/>
              </a:rPr>
              <a:t>non-blocking	(asynchronous) I/O and  cross-platform runtime	environment for  building highly scalable server-side  applications using JavaScript.</a:t>
            </a:r>
            <a:endParaRPr sz="2000">
              <a:latin typeface="Trebuchet MS"/>
              <a:ea typeface="Trebuchet MS"/>
              <a:cs typeface="Trebuchet MS"/>
              <a:sym typeface="Trebuchet MS"/>
            </a:endParaRPr>
          </a:p>
        </p:txBody>
      </p:sp>
      <p:sp>
        <p:nvSpPr>
          <p:cNvPr id="149" name="Google Shape;149;p14"/>
          <p:cNvSpPr txBox="1"/>
          <p:nvPr>
            <p:ph type="title"/>
          </p:nvPr>
        </p:nvSpPr>
        <p:spPr>
          <a:xfrm>
            <a:off x="515900" y="310284"/>
            <a:ext cx="1417955"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000" u="sng">
                <a:solidFill>
                  <a:srgbClr val="EBEBEB"/>
                </a:solidFill>
              </a:rPr>
              <a:t>Node.js</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grpSp>
        <p:nvGrpSpPr>
          <p:cNvPr id="154" name="Google Shape;154;p15"/>
          <p:cNvGrpSpPr/>
          <p:nvPr/>
        </p:nvGrpSpPr>
        <p:grpSpPr>
          <a:xfrm>
            <a:off x="0" y="2002264"/>
            <a:ext cx="3027758" cy="3141235"/>
            <a:chOff x="0" y="2002264"/>
            <a:chExt cx="3027758" cy="3141235"/>
          </a:xfrm>
        </p:grpSpPr>
        <p:pic>
          <p:nvPicPr>
            <p:cNvPr id="155" name="Google Shape;155;p15"/>
            <p:cNvPicPr preferRelativeResize="0"/>
            <p:nvPr/>
          </p:nvPicPr>
          <p:blipFill rotWithShape="1">
            <a:blip r:embed="rId3">
              <a:alphaModFix/>
            </a:blip>
            <a:srcRect b="0" l="0" r="0" t="0"/>
            <a:stretch/>
          </p:blipFill>
          <p:spPr>
            <a:xfrm>
              <a:off x="0" y="2002264"/>
              <a:ext cx="3027758" cy="3141235"/>
            </a:xfrm>
            <a:prstGeom prst="rect">
              <a:avLst/>
            </a:prstGeom>
            <a:noFill/>
            <a:ln>
              <a:noFill/>
            </a:ln>
          </p:spPr>
        </p:pic>
        <p:pic>
          <p:nvPicPr>
            <p:cNvPr id="156" name="Google Shape;156;p15"/>
            <p:cNvPicPr preferRelativeResize="0"/>
            <p:nvPr/>
          </p:nvPicPr>
          <p:blipFill rotWithShape="1">
            <a:blip r:embed="rId4">
              <a:alphaModFix/>
            </a:blip>
            <a:srcRect b="0" l="0" r="0" t="0"/>
            <a:stretch/>
          </p:blipFill>
          <p:spPr>
            <a:xfrm>
              <a:off x="0" y="2169261"/>
              <a:ext cx="1141808" cy="1774089"/>
            </a:xfrm>
            <a:prstGeom prst="rect">
              <a:avLst/>
            </a:prstGeom>
            <a:noFill/>
            <a:ln>
              <a:noFill/>
            </a:ln>
          </p:spPr>
        </p:pic>
      </p:grpSp>
      <p:pic>
        <p:nvPicPr>
          <p:cNvPr id="157" name="Google Shape;157;p15"/>
          <p:cNvPicPr preferRelativeResize="0"/>
          <p:nvPr/>
        </p:nvPicPr>
        <p:blipFill rotWithShape="1">
          <a:blip r:embed="rId5">
            <a:alphaModFix/>
          </a:blip>
          <a:srcRect b="0" l="0" r="0" t="0"/>
          <a:stretch/>
        </p:blipFill>
        <p:spPr>
          <a:xfrm>
            <a:off x="6456758" y="1257300"/>
            <a:ext cx="2114550" cy="2114549"/>
          </a:xfrm>
          <a:prstGeom prst="rect">
            <a:avLst/>
          </a:prstGeom>
          <a:noFill/>
          <a:ln>
            <a:noFill/>
          </a:ln>
        </p:spPr>
      </p:pic>
      <p:pic>
        <p:nvPicPr>
          <p:cNvPr id="158" name="Google Shape;158;p15"/>
          <p:cNvPicPr preferRelativeResize="0"/>
          <p:nvPr/>
        </p:nvPicPr>
        <p:blipFill rotWithShape="1">
          <a:blip r:embed="rId6">
            <a:alphaModFix/>
          </a:blip>
          <a:srcRect b="0" l="0" r="0" t="0"/>
          <a:stretch/>
        </p:blipFill>
        <p:spPr>
          <a:xfrm>
            <a:off x="5999560" y="1"/>
            <a:ext cx="1202539" cy="856054"/>
          </a:xfrm>
          <a:prstGeom prst="rect">
            <a:avLst/>
          </a:prstGeom>
          <a:noFill/>
          <a:ln>
            <a:noFill/>
          </a:ln>
        </p:spPr>
      </p:pic>
      <p:pic>
        <p:nvPicPr>
          <p:cNvPr id="159" name="Google Shape;159;p15"/>
          <p:cNvPicPr preferRelativeResize="0"/>
          <p:nvPr/>
        </p:nvPicPr>
        <p:blipFill rotWithShape="1">
          <a:blip r:embed="rId7">
            <a:alphaModFix/>
          </a:blip>
          <a:srcRect b="0" l="0" r="0" t="0"/>
          <a:stretch/>
        </p:blipFill>
        <p:spPr>
          <a:xfrm>
            <a:off x="6454407" y="4572000"/>
            <a:ext cx="745301" cy="571499"/>
          </a:xfrm>
          <a:prstGeom prst="rect">
            <a:avLst/>
          </a:prstGeom>
          <a:noFill/>
          <a:ln>
            <a:noFill/>
          </a:ln>
        </p:spPr>
      </p:pic>
      <p:grpSp>
        <p:nvGrpSpPr>
          <p:cNvPr id="160" name="Google Shape;160;p15"/>
          <p:cNvGrpSpPr/>
          <p:nvPr/>
        </p:nvGrpSpPr>
        <p:grpSpPr>
          <a:xfrm>
            <a:off x="7790259" y="0"/>
            <a:ext cx="590550" cy="920750"/>
            <a:chOff x="7790259" y="0"/>
            <a:chExt cx="590550" cy="920750"/>
          </a:xfrm>
        </p:grpSpPr>
        <p:pic>
          <p:nvPicPr>
            <p:cNvPr id="161" name="Google Shape;161;p15"/>
            <p:cNvPicPr preferRelativeResize="0"/>
            <p:nvPr/>
          </p:nvPicPr>
          <p:blipFill rotWithShape="1">
            <a:blip r:embed="rId8">
              <a:alphaModFix/>
            </a:blip>
            <a:srcRect b="0" l="0" r="0" t="0"/>
            <a:stretch/>
          </p:blipFill>
          <p:spPr>
            <a:xfrm>
              <a:off x="7790259" y="0"/>
              <a:ext cx="590550" cy="920750"/>
            </a:xfrm>
            <a:prstGeom prst="rect">
              <a:avLst/>
            </a:prstGeom>
            <a:noFill/>
            <a:ln>
              <a:noFill/>
            </a:ln>
          </p:spPr>
        </p:pic>
        <p:sp>
          <p:nvSpPr>
            <p:cNvPr id="162" name="Google Shape;162;p15"/>
            <p:cNvSpPr/>
            <p:nvPr/>
          </p:nvSpPr>
          <p:spPr>
            <a:xfrm>
              <a:off x="7828359" y="0"/>
              <a:ext cx="514350" cy="857250"/>
            </a:xfrm>
            <a:custGeom>
              <a:rect b="b" l="l" r="r" t="t"/>
              <a:pathLst>
                <a:path extrusionOk="0" h="857250" w="514350">
                  <a:moveTo>
                    <a:pt x="514349" y="857249"/>
                  </a:moveTo>
                  <a:lnTo>
                    <a:pt x="0" y="857249"/>
                  </a:lnTo>
                  <a:lnTo>
                    <a:pt x="0" y="0"/>
                  </a:lnTo>
                  <a:lnTo>
                    <a:pt x="514349" y="0"/>
                  </a:lnTo>
                  <a:lnTo>
                    <a:pt x="514349" y="857249"/>
                  </a:lnTo>
                  <a:close/>
                </a:path>
              </a:pathLst>
            </a:custGeom>
            <a:solidFill>
              <a:srgbClr val="B014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163" name="Google Shape;163;p15"/>
          <p:cNvSpPr txBox="1"/>
          <p:nvPr>
            <p:ph type="title"/>
          </p:nvPr>
        </p:nvSpPr>
        <p:spPr>
          <a:xfrm>
            <a:off x="91798" y="241375"/>
            <a:ext cx="2354700" cy="659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200" u="sng">
                <a:solidFill>
                  <a:srgbClr val="FFFF00"/>
                </a:solidFill>
              </a:rPr>
              <a:t>Express</a:t>
            </a:r>
            <a:endParaRPr sz="4200"/>
          </a:p>
        </p:txBody>
      </p:sp>
      <p:sp>
        <p:nvSpPr>
          <p:cNvPr id="164" name="Google Shape;164;p15"/>
          <p:cNvSpPr txBox="1"/>
          <p:nvPr/>
        </p:nvSpPr>
        <p:spPr>
          <a:xfrm>
            <a:off x="79110" y="1138498"/>
            <a:ext cx="8089200" cy="4206000"/>
          </a:xfrm>
          <a:prstGeom prst="rect">
            <a:avLst/>
          </a:prstGeom>
          <a:noFill/>
          <a:ln>
            <a:noFill/>
          </a:ln>
        </p:spPr>
        <p:txBody>
          <a:bodyPr anchorCtr="0" anchor="t" bIns="0" lIns="0" spcFirstLastPara="1" rIns="0" wrap="square" tIns="12700">
            <a:spAutoFit/>
          </a:bodyPr>
          <a:lstStyle/>
          <a:p>
            <a:pPr indent="0" lvl="0" marL="12700" marR="2098675" rtl="0" algn="l">
              <a:lnSpc>
                <a:spcPct val="100000"/>
              </a:lnSpc>
              <a:spcBef>
                <a:spcPts val="0"/>
              </a:spcBef>
              <a:spcAft>
                <a:spcPts val="0"/>
              </a:spcAft>
              <a:buNone/>
            </a:pPr>
            <a:r>
              <a:rPr lang="en-US" sz="1600">
                <a:solidFill>
                  <a:srgbClr val="D1D4DB"/>
                </a:solidFill>
                <a:latin typeface="Arial"/>
                <a:ea typeface="Arial"/>
                <a:cs typeface="Arial"/>
                <a:sym typeface="Arial"/>
              </a:rPr>
              <a:t>Express is a </a:t>
            </a:r>
            <a:r>
              <a:rPr b="1" lang="en-US" sz="1600">
                <a:solidFill>
                  <a:srgbClr val="D1D4DB"/>
                </a:solidFill>
                <a:latin typeface="Arial"/>
                <a:ea typeface="Arial"/>
                <a:cs typeface="Arial"/>
                <a:sym typeface="Arial"/>
              </a:rPr>
              <a:t>Node.js framework </a:t>
            </a:r>
            <a:r>
              <a:rPr lang="en-US" sz="1600">
                <a:solidFill>
                  <a:srgbClr val="D1D4DB"/>
                </a:solidFill>
                <a:latin typeface="Arial"/>
                <a:ea typeface="Arial"/>
                <a:cs typeface="Arial"/>
                <a:sym typeface="Arial"/>
              </a:rPr>
              <a:t>designed for building </a:t>
            </a:r>
            <a:r>
              <a:rPr b="1" lang="en-US" sz="1600">
                <a:solidFill>
                  <a:srgbClr val="D1D4DB"/>
                </a:solidFill>
                <a:latin typeface="Arial"/>
                <a:ea typeface="Arial"/>
                <a:cs typeface="Arial"/>
                <a:sym typeface="Arial"/>
              </a:rPr>
              <a:t>API’s,  web applications and cross-platform mobile apps</a:t>
            </a:r>
            <a:r>
              <a:rPr lang="en-US" sz="1600">
                <a:solidFill>
                  <a:srgbClr val="D1D4DB"/>
                </a:solidFill>
                <a:latin typeface="Arial"/>
                <a:ea typeface="Arial"/>
                <a:cs typeface="Arial"/>
                <a:sym typeface="Arial"/>
              </a:rPr>
              <a:t>.It gives high  performance,fast,not a fixed way to write the code,and lightweight,  it is used as a server side scripting language.</a:t>
            </a:r>
            <a:endParaRPr sz="1600">
              <a:latin typeface="Arial"/>
              <a:ea typeface="Arial"/>
              <a:cs typeface="Arial"/>
              <a:sym typeface="Arial"/>
            </a:endParaRPr>
          </a:p>
          <a:p>
            <a:pPr indent="0" lvl="0" marL="0" marR="0" rtl="0" algn="l">
              <a:lnSpc>
                <a:spcPct val="100000"/>
              </a:lnSpc>
              <a:spcBef>
                <a:spcPts val="0"/>
              </a:spcBef>
              <a:spcAft>
                <a:spcPts val="0"/>
              </a:spcAft>
              <a:buNone/>
            </a:pPr>
            <a:r>
              <a:t/>
            </a:r>
            <a:endParaRPr sz="1800">
              <a:latin typeface="Arial"/>
              <a:ea typeface="Arial"/>
              <a:cs typeface="Arial"/>
              <a:sym typeface="Arial"/>
            </a:endParaRPr>
          </a:p>
          <a:p>
            <a:pPr indent="0" lvl="0" marL="0" marR="0" rtl="0" algn="l">
              <a:lnSpc>
                <a:spcPct val="100000"/>
              </a:lnSpc>
              <a:spcBef>
                <a:spcPts val="45"/>
              </a:spcBef>
              <a:spcAft>
                <a:spcPts val="0"/>
              </a:spcAft>
              <a:buNone/>
            </a:pPr>
            <a:r>
              <a:t/>
            </a:r>
            <a:endParaRPr sz="1500">
              <a:latin typeface="Arial"/>
              <a:ea typeface="Arial"/>
              <a:cs typeface="Arial"/>
              <a:sym typeface="Arial"/>
            </a:endParaRPr>
          </a:p>
          <a:p>
            <a:pPr indent="0" lvl="0" marL="12700" marR="0" rtl="0" algn="l">
              <a:lnSpc>
                <a:spcPct val="100000"/>
              </a:lnSpc>
              <a:spcBef>
                <a:spcPts val="0"/>
              </a:spcBef>
              <a:spcAft>
                <a:spcPts val="0"/>
              </a:spcAft>
              <a:buNone/>
            </a:pPr>
            <a:r>
              <a:rPr b="1" lang="en-US" sz="1600">
                <a:solidFill>
                  <a:srgbClr val="D1D4DB"/>
                </a:solidFill>
                <a:latin typeface="Arial"/>
                <a:ea typeface="Arial"/>
                <a:cs typeface="Arial"/>
                <a:sym typeface="Arial"/>
              </a:rPr>
              <a:t>Advantages:</a:t>
            </a:r>
            <a:endParaRPr sz="1600">
              <a:latin typeface="Arial"/>
              <a:ea typeface="Arial"/>
              <a:cs typeface="Arial"/>
              <a:sym typeface="Arial"/>
            </a:endParaRPr>
          </a:p>
          <a:p>
            <a:pPr indent="0" lvl="0" marL="0" marR="0" rtl="0" algn="l">
              <a:lnSpc>
                <a:spcPct val="100000"/>
              </a:lnSpc>
              <a:spcBef>
                <a:spcPts val="20"/>
              </a:spcBef>
              <a:spcAft>
                <a:spcPts val="0"/>
              </a:spcAft>
              <a:buNone/>
            </a:pPr>
            <a:r>
              <a:t/>
            </a:r>
            <a:endParaRPr sz="1650">
              <a:latin typeface="Arial"/>
              <a:ea typeface="Arial"/>
              <a:cs typeface="Arial"/>
              <a:sym typeface="Arial"/>
            </a:endParaRPr>
          </a:p>
          <a:p>
            <a:pPr indent="0" lvl="0" marL="12700" marR="839468" rtl="0" algn="l">
              <a:lnSpc>
                <a:spcPct val="100000"/>
              </a:lnSpc>
              <a:spcBef>
                <a:spcPts val="0"/>
              </a:spcBef>
              <a:spcAft>
                <a:spcPts val="0"/>
              </a:spcAft>
              <a:buNone/>
            </a:pPr>
            <a:r>
              <a:rPr b="1" lang="en-US" sz="1600">
                <a:solidFill>
                  <a:srgbClr val="D1D4DB"/>
                </a:solidFill>
                <a:latin typeface="Arial"/>
                <a:ea typeface="Arial"/>
                <a:cs typeface="Arial"/>
                <a:sym typeface="Arial"/>
              </a:rPr>
              <a:t>Minimal and Lightweight: </a:t>
            </a:r>
            <a:r>
              <a:rPr lang="en-US" sz="1600">
                <a:solidFill>
                  <a:srgbClr val="D1D4DB"/>
                </a:solidFill>
                <a:latin typeface="Arial"/>
                <a:ea typeface="Arial"/>
                <a:cs typeface="Arial"/>
                <a:sym typeface="Arial"/>
              </a:rPr>
              <a:t>Provides a basic set of features without </a:t>
            </a:r>
            <a:endParaRPr sz="1600">
              <a:solidFill>
                <a:srgbClr val="D1D4DB"/>
              </a:solidFill>
              <a:latin typeface="Arial"/>
              <a:ea typeface="Arial"/>
              <a:cs typeface="Arial"/>
              <a:sym typeface="Arial"/>
            </a:endParaRPr>
          </a:p>
          <a:p>
            <a:pPr indent="0" lvl="0" marL="12700" marR="839469" rtl="0" algn="l">
              <a:lnSpc>
                <a:spcPct val="100000"/>
              </a:lnSpc>
              <a:spcBef>
                <a:spcPts val="0"/>
              </a:spcBef>
              <a:spcAft>
                <a:spcPts val="0"/>
              </a:spcAft>
              <a:buNone/>
            </a:pPr>
            <a:r>
              <a:rPr lang="en-US" sz="1600">
                <a:solidFill>
                  <a:srgbClr val="D1D4DB"/>
                </a:solidFill>
                <a:latin typeface="Arial"/>
                <a:ea typeface="Arial"/>
                <a:cs typeface="Arial"/>
                <a:sym typeface="Arial"/>
              </a:rPr>
              <a:t>unnecessary  complexities</a:t>
            </a:r>
            <a:endParaRPr sz="1600">
              <a:latin typeface="Arial"/>
              <a:ea typeface="Arial"/>
              <a:cs typeface="Arial"/>
              <a:sym typeface="Arial"/>
            </a:endParaRPr>
          </a:p>
          <a:p>
            <a:pPr indent="0" lvl="0" marL="12700" marR="5080" rtl="0" algn="l">
              <a:lnSpc>
                <a:spcPct val="100000"/>
              </a:lnSpc>
              <a:spcBef>
                <a:spcPts val="0"/>
              </a:spcBef>
              <a:spcAft>
                <a:spcPts val="0"/>
              </a:spcAft>
              <a:buNone/>
            </a:pPr>
            <a:r>
              <a:rPr b="1" lang="en-US" sz="1600">
                <a:solidFill>
                  <a:srgbClr val="D1D4DB"/>
                </a:solidFill>
                <a:latin typeface="Arial"/>
                <a:ea typeface="Arial"/>
                <a:cs typeface="Arial"/>
                <a:sym typeface="Arial"/>
              </a:rPr>
              <a:t>Efficient Development: </a:t>
            </a:r>
            <a:r>
              <a:rPr lang="en-US" sz="1600">
                <a:solidFill>
                  <a:srgbClr val="D1D4DB"/>
                </a:solidFill>
                <a:latin typeface="Arial"/>
                <a:ea typeface="Arial"/>
                <a:cs typeface="Arial"/>
                <a:sym typeface="Arial"/>
              </a:rPr>
              <a:t>Simplifies the development process with a set of useful tools and  features</a:t>
            </a:r>
            <a:endParaRPr sz="1600">
              <a:latin typeface="Arial"/>
              <a:ea typeface="Arial"/>
              <a:cs typeface="Arial"/>
              <a:sym typeface="Arial"/>
            </a:endParaRPr>
          </a:p>
          <a:p>
            <a:pPr indent="0" lvl="0" marL="12700" marR="822960" rtl="0" algn="l">
              <a:lnSpc>
                <a:spcPct val="100000"/>
              </a:lnSpc>
              <a:spcBef>
                <a:spcPts val="0"/>
              </a:spcBef>
              <a:spcAft>
                <a:spcPts val="0"/>
              </a:spcAft>
              <a:buNone/>
            </a:pPr>
            <a:r>
              <a:rPr b="1" lang="en-US" sz="1600">
                <a:solidFill>
                  <a:srgbClr val="D1D4DB"/>
                </a:solidFill>
                <a:latin typeface="Arial"/>
                <a:ea typeface="Arial"/>
                <a:cs typeface="Arial"/>
                <a:sym typeface="Arial"/>
              </a:rPr>
              <a:t>Scalability: </a:t>
            </a:r>
            <a:r>
              <a:rPr lang="en-US" sz="1600">
                <a:solidFill>
                  <a:srgbClr val="D1D4DB"/>
                </a:solidFill>
                <a:latin typeface="Arial"/>
                <a:ea typeface="Arial"/>
                <a:cs typeface="Arial"/>
                <a:sym typeface="Arial"/>
              </a:rPr>
              <a:t>Scales efficiently, making it suitable for both small projects and large  applications</a:t>
            </a:r>
            <a:endParaRPr sz="1600">
              <a:latin typeface="Arial"/>
              <a:ea typeface="Arial"/>
              <a:cs typeface="Arial"/>
              <a:sym typeface="Arial"/>
            </a:endParaRPr>
          </a:p>
          <a:p>
            <a:pPr indent="0" lvl="0" marL="12700" marR="0" rtl="0" algn="l">
              <a:lnSpc>
                <a:spcPct val="100000"/>
              </a:lnSpc>
              <a:spcBef>
                <a:spcPts val="0"/>
              </a:spcBef>
              <a:spcAft>
                <a:spcPts val="0"/>
              </a:spcAft>
              <a:buNone/>
            </a:pPr>
            <a:r>
              <a:rPr b="1" lang="en-US" sz="1600">
                <a:solidFill>
                  <a:srgbClr val="D1D4DB"/>
                </a:solidFill>
                <a:latin typeface="Arial"/>
                <a:ea typeface="Arial"/>
                <a:cs typeface="Arial"/>
                <a:sym typeface="Arial"/>
              </a:rPr>
              <a:t>Flexibility: </a:t>
            </a:r>
            <a:r>
              <a:rPr lang="en-US" sz="1600">
                <a:solidFill>
                  <a:srgbClr val="D1D4DB"/>
                </a:solidFill>
                <a:latin typeface="Arial"/>
                <a:ea typeface="Arial"/>
                <a:cs typeface="Arial"/>
                <a:sym typeface="Arial"/>
              </a:rPr>
              <a:t>Offers flexibility to customize and use according to project needs</a:t>
            </a:r>
            <a:endParaRPr sz="1600">
              <a:latin typeface="Arial"/>
              <a:ea typeface="Arial"/>
              <a:cs typeface="Arial"/>
              <a:sym typeface="Arial"/>
            </a:endParaRPr>
          </a:p>
          <a:p>
            <a:pPr indent="0" lvl="0" marL="12700" marR="0" rtl="0" algn="l">
              <a:lnSpc>
                <a:spcPct val="100000"/>
              </a:lnSpc>
              <a:spcBef>
                <a:spcPts val="1245"/>
              </a:spcBef>
              <a:spcAft>
                <a:spcPts val="0"/>
              </a:spcAft>
              <a:buNone/>
            </a:pPr>
            <a:r>
              <a:rPr lang="en-US" sz="2000">
                <a:solidFill>
                  <a:srgbClr val="FFFFFF"/>
                </a:solidFill>
                <a:latin typeface="Lucida Sans"/>
                <a:ea typeface="Lucida Sans"/>
                <a:cs typeface="Lucida Sans"/>
                <a:sym typeface="Lucida Sans"/>
              </a:rPr>
              <a:t>.</a:t>
            </a:r>
            <a:endParaRPr sz="2000">
              <a:latin typeface="Lucida Sans"/>
              <a:ea typeface="Lucida Sans"/>
              <a:cs typeface="Lucida Sans"/>
              <a:sym typeface="Lucida Sans"/>
            </a:endParaRPr>
          </a:p>
        </p:txBody>
      </p:sp>
      <p:pic>
        <p:nvPicPr>
          <p:cNvPr id="165" name="Google Shape;165;p15"/>
          <p:cNvPicPr preferRelativeResize="0"/>
          <p:nvPr/>
        </p:nvPicPr>
        <p:blipFill rotWithShape="1">
          <a:blip r:embed="rId9">
            <a:alphaModFix/>
          </a:blip>
          <a:srcRect b="0" l="0" r="0" t="0"/>
          <a:stretch/>
        </p:blipFill>
        <p:spPr>
          <a:xfrm>
            <a:off x="6371025" y="1085850"/>
            <a:ext cx="2285999" cy="22859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